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B8155-1677-4FCC-BDA9-8E5AF8A67DFA}" v="12" dt="2020-01-09T19:07:27.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410343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279714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5788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8705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051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208301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227715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250567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215264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396018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205244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261413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137216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64745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3B273-A2C9-42DD-B980-597A5248A46A}"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FCC0B-0A2C-40C9-93CA-F8AD116E411A}" type="slidenum">
              <a:rPr lang="en-US" smtClean="0"/>
              <a:t>‹#›</a:t>
            </a:fld>
            <a:endParaRPr lang="en-US" dirty="0"/>
          </a:p>
        </p:txBody>
      </p:sp>
    </p:spTree>
    <p:extLst>
      <p:ext uri="{BB962C8B-B14F-4D97-AF65-F5344CB8AC3E}">
        <p14:creationId xmlns:p14="http://schemas.microsoft.com/office/powerpoint/2010/main" val="119657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FCC0B-0A2C-40C9-93CA-F8AD116E411A}" type="slidenum">
              <a:rPr lang="en-US" smtClean="0"/>
              <a:t>‹#›</a:t>
            </a:fld>
            <a:endParaRPr lang="en-US" dirty="0"/>
          </a:p>
        </p:txBody>
      </p:sp>
      <p:sp>
        <p:nvSpPr>
          <p:cNvPr id="5" name="Date Placeholder 4"/>
          <p:cNvSpPr>
            <a:spLocks noGrp="1"/>
          </p:cNvSpPr>
          <p:nvPr>
            <p:ph type="dt" sz="half" idx="10"/>
          </p:nvPr>
        </p:nvSpPr>
        <p:spPr/>
        <p:txBody>
          <a:bodyPr/>
          <a:lstStyle/>
          <a:p>
            <a:fld id="{19A3B273-A2C9-42DD-B980-597A5248A46A}" type="datetimeFigureOut">
              <a:rPr lang="en-US" smtClean="0"/>
              <a:t>4/17/2020</a:t>
            </a:fld>
            <a:endParaRPr lang="en-US" dirty="0"/>
          </a:p>
        </p:txBody>
      </p:sp>
    </p:spTree>
    <p:extLst>
      <p:ext uri="{BB962C8B-B14F-4D97-AF65-F5344CB8AC3E}">
        <p14:creationId xmlns:p14="http://schemas.microsoft.com/office/powerpoint/2010/main" val="332670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A3B273-A2C9-42DD-B980-597A5248A46A}" type="datetimeFigureOut">
              <a:rPr lang="en-US" smtClean="0"/>
              <a:t>4/17/2020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9FCC0B-0A2C-40C9-93CA-F8AD116E411A}" type="slidenum">
              <a:rPr lang="en-US" smtClean="0"/>
              <a:t>‹#›</a:t>
            </a:fld>
            <a:endParaRPr lang="en-US" dirty="0"/>
          </a:p>
        </p:txBody>
      </p:sp>
    </p:spTree>
    <p:extLst>
      <p:ext uri="{BB962C8B-B14F-4D97-AF65-F5344CB8AC3E}">
        <p14:creationId xmlns:p14="http://schemas.microsoft.com/office/powerpoint/2010/main" val="3159785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vaish143.blogspot.com/2010/09/right-or-wrong.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unningdownthelaw.wordpress.com/2014/03/28/could-administrative-law-save-the-worlds-toughest-footrace/"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dogsinneedofspace.com/2013/04/19/our-rights-and-responsibilities-dog-law-qa-with-attorney-heidi-meinzer/" TargetMode="Externa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theconversation.com/another-standardized-test-this-one-called-parcc-but-heres-whats-different-40056"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earningcommons.ubc.ca/fun-summer-learnin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umsgather.blogspot.my/2015/09/tips-on-how-to-study-4-days-before-your.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aralegalalliance.com/is-being-a-paralegal-a-good-career-choice/"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pixabay.com/en/acceptation-approval-good-good-job-1295324/"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2012books.lardbucket.org/books/a-primer-on-social-problems/s04-02-sociological-perspectives-on-s.html"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hiring-recruitment-job-hire-1977803/"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anveernaseer.com/is-empowering-employees-a-myth-in-your-organization/"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2012books.lardbucket.org/books/a-primer-on-communication-studies/s11-informative-and-persuasive-spe.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lsi.org/application-to-take-ccls-exa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cclschair@lpi.org" TargetMode="External"/><Relationship Id="rId2" Type="http://schemas.openxmlformats.org/officeDocument/2006/relationships/hyperlink" Target="http://www.legalprofessionalsinc.org/" TargetMode="External"/><Relationship Id="rId1" Type="http://schemas.openxmlformats.org/officeDocument/2006/relationships/slideLayout" Target="../slideLayouts/slideLayout2.xml"/><Relationship Id="rId4" Type="http://schemas.openxmlformats.org/officeDocument/2006/relationships/hyperlink" Target="mailto:certifyingboard@gmai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zblood.co.nz/give-blood/httpyoutu-bebqi2oohh9a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umsgather.blogspot.com/2015/09/tips-on-how-to-study-4-days-before-your.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vu-togo-diaspora.org/2010/07/16/jugement-de-dissolution-d-obuts-du-25-juin-2010-vices-de-procedure-et-immixtion-de-l-executif-dans-le-judiciaire/2073"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nmadom-myenglishclass.blogspot.com/2014/10/the-names-of-months.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condoit.wordpress.com/tag/alphonse-mucha/"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icondoit.wordpress.com/tag/art-nouveau/"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0812-2A4D-4803-A315-DCCF11C84B69}"/>
              </a:ext>
            </a:extLst>
          </p:cNvPr>
          <p:cNvSpPr>
            <a:spLocks noGrp="1"/>
          </p:cNvSpPr>
          <p:nvPr>
            <p:ph type="ctrTitle"/>
          </p:nvPr>
        </p:nvSpPr>
        <p:spPr>
          <a:xfrm>
            <a:off x="338896" y="2810935"/>
            <a:ext cx="9279466" cy="2235200"/>
          </a:xfrm>
        </p:spPr>
        <p:txBody>
          <a:bodyPr>
            <a:noAutofit/>
          </a:bodyPr>
          <a:lstStyle/>
          <a:p>
            <a:pPr algn="ctr">
              <a:lnSpc>
                <a:spcPct val="90000"/>
              </a:lnSpc>
            </a:pPr>
            <a:r>
              <a:rPr lang="en-US" b="1" cap="small" dirty="0"/>
              <a:t>California Certified</a:t>
            </a:r>
            <a:br>
              <a:rPr lang="en-US" b="1" cap="small" dirty="0"/>
            </a:br>
            <a:r>
              <a:rPr lang="en-US" b="1" cap="small" dirty="0"/>
              <a:t>Legal Secretary</a:t>
            </a:r>
            <a:br>
              <a:rPr lang="en-US" dirty="0"/>
            </a:br>
            <a:endParaRPr lang="en-US" dirty="0"/>
          </a:p>
        </p:txBody>
      </p:sp>
      <p:sp>
        <p:nvSpPr>
          <p:cNvPr id="3" name="Subtitle 2">
            <a:extLst>
              <a:ext uri="{FF2B5EF4-FFF2-40B4-BE49-F238E27FC236}">
                <a16:creationId xmlns:a16="http://schemas.microsoft.com/office/drawing/2014/main" id="{B63716F8-28B9-49D0-9CE8-25FB63C1B370}"/>
              </a:ext>
            </a:extLst>
          </p:cNvPr>
          <p:cNvSpPr>
            <a:spLocks noGrp="1"/>
          </p:cNvSpPr>
          <p:nvPr>
            <p:ph type="subTitle" idx="1"/>
          </p:nvPr>
        </p:nvSpPr>
        <p:spPr>
          <a:xfrm>
            <a:off x="924289" y="4584234"/>
            <a:ext cx="7838710" cy="1096899"/>
          </a:xfrm>
        </p:spPr>
        <p:txBody>
          <a:bodyPr>
            <a:noAutofit/>
          </a:bodyPr>
          <a:lstStyle/>
          <a:p>
            <a:pPr algn="ctr">
              <a:lnSpc>
                <a:spcPct val="90000"/>
              </a:lnSpc>
            </a:pPr>
            <a:r>
              <a:rPr lang="en-US" dirty="0"/>
              <a:t>Legal Professionals, Incorporated</a:t>
            </a:r>
          </a:p>
          <a:p>
            <a:pPr algn="ctr">
              <a:lnSpc>
                <a:spcPct val="90000"/>
              </a:lnSpc>
              <a:spcBef>
                <a:spcPts val="2400"/>
              </a:spcBef>
            </a:pPr>
            <a:r>
              <a:rPr lang="en-US" dirty="0"/>
              <a:t>Legal Professionals, Incorporated</a:t>
            </a:r>
            <a:r>
              <a:rPr lang="en-US" baseline="30000" dirty="0"/>
              <a:t>©</a:t>
            </a:r>
            <a:r>
              <a:rPr lang="en-US" dirty="0"/>
              <a:t> July 2014</a:t>
            </a:r>
          </a:p>
          <a:p>
            <a:pPr algn="ctr">
              <a:lnSpc>
                <a:spcPct val="90000"/>
              </a:lnSpc>
              <a:spcBef>
                <a:spcPts val="0"/>
              </a:spcBef>
            </a:pPr>
            <a:r>
              <a:rPr lang="en-US" dirty="0"/>
              <a:t>All Rights Reserved</a:t>
            </a:r>
          </a:p>
          <a:p>
            <a:pPr algn="ctr">
              <a:lnSpc>
                <a:spcPct val="90000"/>
              </a:lnSpc>
            </a:pPr>
            <a:endParaRPr lang="en-US" dirty="0"/>
          </a:p>
        </p:txBody>
      </p:sp>
      <p:pic>
        <p:nvPicPr>
          <p:cNvPr id="5" name="Picture 4">
            <a:extLst>
              <a:ext uri="{FF2B5EF4-FFF2-40B4-BE49-F238E27FC236}">
                <a16:creationId xmlns:a16="http://schemas.microsoft.com/office/drawing/2014/main" id="{CF4D79B9-9337-4A49-ACF9-724DE635B8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49537" y="318280"/>
            <a:ext cx="3392930" cy="1409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2488D8F-7501-41CA-96B1-1FD955423A85}"/>
              </a:ext>
            </a:extLst>
          </p:cNvPr>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4000" contrast="45000"/>
                    </a14:imgEffect>
                  </a14:imgLayer>
                </a14:imgProps>
              </a:ext>
              <a:ext uri="{28A0092B-C50C-407E-A947-70E740481C1C}">
                <a14:useLocalDpi xmlns:a14="http://schemas.microsoft.com/office/drawing/2010/main" val="0"/>
              </a:ext>
            </a:extLst>
          </a:blip>
          <a:srcRect l="-1418" r="-1418"/>
          <a:stretch>
            <a:fillRect/>
          </a:stretch>
        </p:blipFill>
        <p:spPr bwMode="auto">
          <a:xfrm>
            <a:off x="5954365" y="11415"/>
            <a:ext cx="1809570" cy="2023533"/>
          </a:xfrm>
          <a:prstGeom prst="rect">
            <a:avLst/>
          </a:prstGeom>
          <a:noFill/>
        </p:spPr>
      </p:pic>
    </p:spTree>
    <p:extLst>
      <p:ext uri="{BB962C8B-B14F-4D97-AF65-F5344CB8AC3E}">
        <p14:creationId xmlns:p14="http://schemas.microsoft.com/office/powerpoint/2010/main" val="428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Shape 3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ECE538-D47A-4593-8E8C-7B4BF39CE42A}"/>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Reasoning and Ethics</a:t>
            </a:r>
          </a:p>
        </p:txBody>
      </p:sp>
      <p:pic>
        <p:nvPicPr>
          <p:cNvPr id="9" name="Picture 8">
            <a:extLst>
              <a:ext uri="{FF2B5EF4-FFF2-40B4-BE49-F238E27FC236}">
                <a16:creationId xmlns:a16="http://schemas.microsoft.com/office/drawing/2014/main" id="{4CF0DF38-00D5-48AF-A57D-3D428309B2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251" y="1930740"/>
            <a:ext cx="3856774" cy="3085419"/>
          </a:xfrm>
          <a:prstGeom prst="rect">
            <a:avLst/>
          </a:prstGeom>
        </p:spPr>
      </p:pic>
      <p:sp>
        <p:nvSpPr>
          <p:cNvPr id="3" name="Content Placeholder 2">
            <a:extLst>
              <a:ext uri="{FF2B5EF4-FFF2-40B4-BE49-F238E27FC236}">
                <a16:creationId xmlns:a16="http://schemas.microsoft.com/office/drawing/2014/main" id="{EB22915E-49D1-4D62-83C3-E4C34254A350}"/>
              </a:ext>
            </a:extLst>
          </p:cNvPr>
          <p:cNvSpPr>
            <a:spLocks noGrp="1"/>
          </p:cNvSpPr>
          <p:nvPr>
            <p:ph idx="1"/>
          </p:nvPr>
        </p:nvSpPr>
        <p:spPr>
          <a:xfrm>
            <a:off x="7176094" y="2318242"/>
            <a:ext cx="4512988" cy="3739657"/>
          </a:xfrm>
        </p:spPr>
        <p:txBody>
          <a:bodyPr anchor="t">
            <a:noAutofit/>
          </a:bodyPr>
          <a:lstStyle/>
          <a:p>
            <a:pPr marL="109728" indent="0">
              <a:lnSpc>
                <a:spcPct val="90000"/>
              </a:lnSpc>
              <a:spcBef>
                <a:spcPts val="0"/>
              </a:spcBef>
              <a:spcAft>
                <a:spcPts val="600"/>
              </a:spcAft>
              <a:buNone/>
            </a:pPr>
            <a:r>
              <a:rPr lang="en-US" dirty="0">
                <a:solidFill>
                  <a:srgbClr val="FFFFFF"/>
                </a:solidFill>
                <a:latin typeface="Trebuchet MS" panose="020B0603020202020204" pitchFamily="34" charset="0"/>
                <a:cs typeface="Times New Roman" pitchFamily="18" charset="0"/>
              </a:rPr>
              <a:t>Reasoning verifies an examinee’s ability to evaluate facts and situations logically and to reach rational conclusions. Ethics tests their understanding of accepted professional standards of conduct, including accounts management in a law office and notary public issues.</a:t>
            </a:r>
          </a:p>
          <a:p>
            <a:pPr marL="109728" indent="0">
              <a:lnSpc>
                <a:spcPct val="90000"/>
              </a:lnSpc>
              <a:spcBef>
                <a:spcPts val="0"/>
              </a:spcBef>
              <a:spcAft>
                <a:spcPts val="600"/>
              </a:spcAft>
              <a:buNone/>
            </a:pPr>
            <a:endParaRPr lang="en-US" dirty="0">
              <a:solidFill>
                <a:srgbClr val="FFFFFF"/>
              </a:solidFill>
              <a:latin typeface="Trebuchet MS" panose="020B0603020202020204" pitchFamily="34" charset="0"/>
              <a:cs typeface="Times New Roman" pitchFamily="18" charset="0"/>
            </a:endParaRPr>
          </a:p>
          <a:p>
            <a:pPr marL="109728" indent="0">
              <a:lnSpc>
                <a:spcPct val="90000"/>
              </a:lnSpc>
              <a:spcBef>
                <a:spcPts val="0"/>
              </a:spcBef>
              <a:spcAft>
                <a:spcPts val="600"/>
              </a:spcAft>
              <a:buNone/>
            </a:pPr>
            <a:r>
              <a:rPr lang="en-US" dirty="0">
                <a:solidFill>
                  <a:srgbClr val="FFFFFF"/>
                </a:solidFill>
                <a:latin typeface="Trebuchet MS" panose="020B0603020202020204" pitchFamily="34" charset="0"/>
                <a:cs typeface="Times New Roman" pitchFamily="18" charset="0"/>
              </a:rPr>
              <a:t>For this section of the exam, students will need </a:t>
            </a:r>
            <a:r>
              <a:rPr lang="en-US" i="1" dirty="0">
                <a:solidFill>
                  <a:srgbClr val="FFFFFF"/>
                </a:solidFill>
                <a:latin typeface="Trebuchet MS" panose="020B0603020202020204" pitchFamily="34" charset="0"/>
                <a:cs typeface="Times New Roman" pitchFamily="18" charset="0"/>
              </a:rPr>
              <a:t>Pocket Guide to Legal Ethics</a:t>
            </a:r>
            <a:r>
              <a:rPr lang="en-US" dirty="0">
                <a:solidFill>
                  <a:srgbClr val="FFFFFF"/>
                </a:solidFill>
                <a:latin typeface="Trebuchet MS" panose="020B0603020202020204" pitchFamily="34" charset="0"/>
                <a:cs typeface="Times New Roman" pitchFamily="18" charset="0"/>
              </a:rPr>
              <a:t>, California Business and Professions  Code (Chapter 4), California Code of Civil Procedure (Part 4), California Rules of Professional Conduct (Chapters 1-5), and the </a:t>
            </a:r>
            <a:r>
              <a:rPr lang="en-US" i="1" dirty="0">
                <a:solidFill>
                  <a:srgbClr val="FFFFFF"/>
                </a:solidFill>
                <a:latin typeface="Trebuchet MS" panose="020B0603020202020204" pitchFamily="34" charset="0"/>
                <a:cs typeface="Times New Roman" pitchFamily="18" charset="0"/>
              </a:rPr>
              <a:t>California Notary Public Handbook</a:t>
            </a:r>
            <a:r>
              <a:rPr lang="en-US" dirty="0">
                <a:solidFill>
                  <a:srgbClr val="FFFFFF"/>
                </a:solidFill>
                <a:latin typeface="Trebuchet MS" panose="020B0603020202020204" pitchFamily="34" charset="0"/>
                <a:cs typeface="Times New Roman" pitchFamily="18" charset="0"/>
              </a:rPr>
              <a:t>.</a:t>
            </a:r>
            <a:endParaRPr lang="en-US" dirty="0">
              <a:solidFill>
                <a:srgbClr val="FFFFFF"/>
              </a:solidFill>
              <a:latin typeface="Trebuchet MS" panose="020B0603020202020204" pitchFamily="34" charset="0"/>
            </a:endParaRPr>
          </a:p>
        </p:txBody>
      </p:sp>
    </p:spTree>
    <p:extLst>
      <p:ext uri="{BB962C8B-B14F-4D97-AF65-F5344CB8AC3E}">
        <p14:creationId xmlns:p14="http://schemas.microsoft.com/office/powerpoint/2010/main" val="268285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509" y="1143305"/>
            <a:ext cx="5809962" cy="3267523"/>
          </a:xfrm>
          <a:prstGeom prst="rect">
            <a:avLst/>
          </a:prstGeom>
        </p:spPr>
      </p:pic>
      <p:sp>
        <p:nvSpPr>
          <p:cNvPr id="2" name="Title 1">
            <a:extLst>
              <a:ext uri="{FF2B5EF4-FFF2-40B4-BE49-F238E27FC236}">
                <a16:creationId xmlns:a16="http://schemas.microsoft.com/office/drawing/2014/main" id="{767A5687-4B7C-49E2-989A-CD7CE52B7EB3}"/>
              </a:ext>
            </a:extLst>
          </p:cNvPr>
          <p:cNvSpPr>
            <a:spLocks noGrp="1"/>
          </p:cNvSpPr>
          <p:nvPr>
            <p:ph type="title"/>
          </p:nvPr>
        </p:nvSpPr>
        <p:spPr>
          <a:xfrm>
            <a:off x="677333" y="609600"/>
            <a:ext cx="3851123" cy="1320800"/>
          </a:xfrm>
        </p:spPr>
        <p:txBody>
          <a:bodyPr>
            <a:normAutofit/>
          </a:bodyPr>
          <a:lstStyle/>
          <a:p>
            <a:r>
              <a:rPr lang="en-US" dirty="0"/>
              <a:t>Law Office Administration</a:t>
            </a:r>
          </a:p>
        </p:txBody>
      </p:sp>
      <p:sp>
        <p:nvSpPr>
          <p:cNvPr id="49" name="Content Placeholder 2">
            <a:extLst>
              <a:ext uri="{FF2B5EF4-FFF2-40B4-BE49-F238E27FC236}">
                <a16:creationId xmlns:a16="http://schemas.microsoft.com/office/drawing/2014/main" id="{F29CF7C0-0692-4908-B696-1E311499F68C}"/>
              </a:ext>
            </a:extLst>
          </p:cNvPr>
          <p:cNvSpPr>
            <a:spLocks noGrp="1"/>
          </p:cNvSpPr>
          <p:nvPr>
            <p:ph idx="1"/>
          </p:nvPr>
        </p:nvSpPr>
        <p:spPr>
          <a:xfrm>
            <a:off x="677334" y="1938866"/>
            <a:ext cx="4763558" cy="4309533"/>
          </a:xfrm>
        </p:spPr>
        <p:txBody>
          <a:bodyPr>
            <a:normAutofit/>
          </a:bodyPr>
          <a:lstStyle/>
          <a:p>
            <a:pPr marL="109728" indent="0">
              <a:lnSpc>
                <a:spcPct val="90000"/>
              </a:lnSpc>
              <a:spcAft>
                <a:spcPts val="600"/>
              </a:spcAft>
              <a:buNone/>
            </a:pPr>
            <a:r>
              <a:rPr lang="en-US" dirty="0">
                <a:latin typeface="Trebuchet MS" panose="020B0603020202020204" pitchFamily="34" charset="0"/>
                <a:cs typeface="Times New Roman" pitchFamily="18" charset="0"/>
              </a:rPr>
              <a:t>Law Office Administration covers the following areas:</a:t>
            </a:r>
          </a:p>
          <a:p>
            <a:pPr>
              <a:lnSpc>
                <a:spcPct val="90000"/>
              </a:lnSpc>
              <a:spcAft>
                <a:spcPts val="600"/>
              </a:spcAft>
              <a:buFont typeface="Courier New" pitchFamily="49" charset="0"/>
              <a:buChar char="o"/>
            </a:pPr>
            <a:r>
              <a:rPr lang="en-US" dirty="0">
                <a:latin typeface="Trebuchet MS" panose="020B0603020202020204" pitchFamily="34" charset="0"/>
                <a:cs typeface="Times New Roman" pitchFamily="18" charset="0"/>
              </a:rPr>
              <a:t>Alphabetic filing</a:t>
            </a:r>
          </a:p>
          <a:p>
            <a:pPr>
              <a:lnSpc>
                <a:spcPct val="90000"/>
              </a:lnSpc>
              <a:spcAft>
                <a:spcPts val="600"/>
              </a:spcAft>
              <a:buFont typeface="Courier New" pitchFamily="49" charset="0"/>
              <a:buChar char="o"/>
            </a:pPr>
            <a:r>
              <a:rPr lang="en-US" dirty="0">
                <a:latin typeface="Trebuchet MS" panose="020B0603020202020204" pitchFamily="34" charset="0"/>
                <a:cs typeface="Times New Roman" pitchFamily="18" charset="0"/>
              </a:rPr>
              <a:t>Computer use and terminology</a:t>
            </a:r>
          </a:p>
          <a:p>
            <a:pPr>
              <a:lnSpc>
                <a:spcPct val="90000"/>
              </a:lnSpc>
              <a:spcAft>
                <a:spcPts val="600"/>
              </a:spcAft>
              <a:buFont typeface="Courier New" pitchFamily="49" charset="0"/>
              <a:buChar char="o"/>
            </a:pPr>
            <a:r>
              <a:rPr lang="en-US" dirty="0">
                <a:latin typeface="Trebuchet MS" panose="020B0603020202020204" pitchFamily="34" charset="0"/>
                <a:cs typeface="Times New Roman" pitchFamily="18" charset="0"/>
              </a:rPr>
              <a:t>Notary Public practices</a:t>
            </a:r>
          </a:p>
          <a:p>
            <a:pPr>
              <a:lnSpc>
                <a:spcPct val="90000"/>
              </a:lnSpc>
              <a:spcAft>
                <a:spcPts val="600"/>
              </a:spcAft>
              <a:buFont typeface="Courier New" pitchFamily="49" charset="0"/>
              <a:buChar char="o"/>
            </a:pPr>
            <a:r>
              <a:rPr lang="en-US" dirty="0">
                <a:latin typeface="Trebuchet MS" panose="020B0603020202020204" pitchFamily="34" charset="0"/>
                <a:cs typeface="Times New Roman" pitchFamily="18" charset="0"/>
              </a:rPr>
              <a:t>General office procedures</a:t>
            </a:r>
          </a:p>
          <a:p>
            <a:pPr marL="109728" indent="0">
              <a:lnSpc>
                <a:spcPct val="90000"/>
              </a:lnSpc>
              <a:spcBef>
                <a:spcPts val="0"/>
              </a:spcBef>
              <a:buNone/>
            </a:pPr>
            <a:endParaRPr lang="en-US" dirty="0">
              <a:latin typeface="Trebuchet MS" panose="020B0603020202020204" pitchFamily="34" charset="0"/>
              <a:cs typeface="Times New Roman" pitchFamily="18" charset="0"/>
            </a:endParaRPr>
          </a:p>
          <a:p>
            <a:pPr marL="109728" indent="0">
              <a:lnSpc>
                <a:spcPct val="90000"/>
              </a:lnSpc>
              <a:spcBef>
                <a:spcPts val="0"/>
              </a:spcBef>
              <a:buNone/>
            </a:pPr>
            <a:r>
              <a:rPr lang="en-US" dirty="0">
                <a:latin typeface="Trebuchet MS" panose="020B0603020202020204" pitchFamily="34" charset="0"/>
                <a:cs typeface="Times New Roman" pitchFamily="18" charset="0"/>
              </a:rPr>
              <a:t>For this section of the exam, students will need </a:t>
            </a:r>
            <a:r>
              <a:rPr lang="en-US" i="1" dirty="0">
                <a:latin typeface="Trebuchet MS" panose="020B0603020202020204" pitchFamily="34" charset="0"/>
                <a:cs typeface="Times New Roman" pitchFamily="18" charset="0"/>
              </a:rPr>
              <a:t>The Gregg Reference Manual</a:t>
            </a:r>
            <a:r>
              <a:rPr lang="en-US" dirty="0">
                <a:latin typeface="Trebuchet MS" panose="020B0603020202020204" pitchFamily="34" charset="0"/>
                <a:cs typeface="Times New Roman" pitchFamily="18" charset="0"/>
              </a:rPr>
              <a:t>, </a:t>
            </a:r>
            <a:r>
              <a:rPr lang="en-US" i="1" dirty="0">
                <a:latin typeface="Trebuchet MS" panose="020B0603020202020204" pitchFamily="34" charset="0"/>
                <a:cs typeface="Times New Roman" pitchFamily="18" charset="0"/>
              </a:rPr>
              <a:t>PCs All-In-One Desk Reference for Dummies, Law Office Procedures Manual, </a:t>
            </a:r>
            <a:r>
              <a:rPr lang="en-US" dirty="0">
                <a:latin typeface="Trebuchet MS" panose="020B0603020202020204" pitchFamily="34" charset="0"/>
                <a:cs typeface="Times New Roman" pitchFamily="18" charset="0"/>
              </a:rPr>
              <a:t>the</a:t>
            </a:r>
            <a:r>
              <a:rPr lang="en-US" i="1" dirty="0">
                <a:latin typeface="Trebuchet MS" panose="020B0603020202020204" pitchFamily="34" charset="0"/>
                <a:cs typeface="Times New Roman" pitchFamily="18" charset="0"/>
              </a:rPr>
              <a:t> Pocket Guide to Legal Ethics, </a:t>
            </a:r>
            <a:r>
              <a:rPr lang="en-US" dirty="0">
                <a:latin typeface="Trebuchet MS" panose="020B0603020202020204" pitchFamily="34" charset="0"/>
                <a:cs typeface="Times New Roman" pitchFamily="18" charset="0"/>
              </a:rPr>
              <a:t>and the </a:t>
            </a:r>
            <a:r>
              <a:rPr lang="en-US" i="1" dirty="0">
                <a:latin typeface="Trebuchet MS" panose="020B0603020202020204" pitchFamily="34" charset="0"/>
                <a:cs typeface="Times New Roman" pitchFamily="18" charset="0"/>
              </a:rPr>
              <a:t>California Notary Public Handbook</a:t>
            </a:r>
            <a:r>
              <a:rPr lang="en-US" dirty="0">
                <a:latin typeface="Trebuchet MS" panose="020B0603020202020204" pitchFamily="34" charset="0"/>
                <a:cs typeface="Times New Roman" pitchFamily="18" charset="0"/>
              </a:rPr>
              <a:t>.</a:t>
            </a:r>
          </a:p>
          <a:p>
            <a:pPr>
              <a:lnSpc>
                <a:spcPct val="90000"/>
              </a:lnSpc>
            </a:pPr>
            <a:endParaRPr lang="en-US" sz="1500" dirty="0"/>
          </a:p>
        </p:txBody>
      </p:sp>
      <p:cxnSp>
        <p:nvCxnSpPr>
          <p:cNvPr id="61" name="Straight Connector 6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TextBox 32">
            <a:extLst>
              <a:ext uri="{FF2B5EF4-FFF2-40B4-BE49-F238E27FC236}">
                <a16:creationId xmlns:a16="http://schemas.microsoft.com/office/drawing/2014/main" id="{ADC9CEFD-D956-4BCC-AF6F-36C10C4CED89}"/>
              </a:ext>
            </a:extLst>
          </p:cNvPr>
          <p:cNvSpPr txBox="1"/>
          <p:nvPr/>
        </p:nvSpPr>
        <p:spPr>
          <a:xfrm>
            <a:off x="9795190" y="6870700"/>
            <a:ext cx="239681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runningdownthelaw.wordpress.com/2014/03/28/could-administrative-law-save-the-worlds-toughest-footrac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9" name="TextBox 8">
            <a:extLst>
              <a:ext uri="{FF2B5EF4-FFF2-40B4-BE49-F238E27FC236}">
                <a16:creationId xmlns:a16="http://schemas.microsoft.com/office/drawing/2014/main" id="{45864DC9-BBD6-4889-98FF-BAE2FFC12A0D}"/>
              </a:ext>
            </a:extLst>
          </p:cNvPr>
          <p:cNvSpPr txBox="1"/>
          <p:nvPr/>
        </p:nvSpPr>
        <p:spPr>
          <a:xfrm>
            <a:off x="7095536" y="6870700"/>
            <a:ext cx="268695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dogsinneedofspace.com/2013/04/19/our-rights-and-responsibilities-dog-law-qa-with-attorney-heidi-meinzer/">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437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D3B06D-705F-4B0F-AF20-B1EE4EA115F0}"/>
              </a:ext>
            </a:extLst>
          </p:cNvPr>
          <p:cNvSpPr>
            <a:spLocks noGrp="1"/>
          </p:cNvSpPr>
          <p:nvPr>
            <p:ph type="title"/>
          </p:nvPr>
        </p:nvSpPr>
        <p:spPr>
          <a:xfrm>
            <a:off x="7459496" y="659404"/>
            <a:ext cx="4512989" cy="2227730"/>
          </a:xfrm>
        </p:spPr>
        <p:txBody>
          <a:bodyPr anchor="ctr">
            <a:normAutofit/>
          </a:bodyPr>
          <a:lstStyle/>
          <a:p>
            <a:r>
              <a:rPr lang="en-US" dirty="0">
                <a:solidFill>
                  <a:srgbClr val="FFFFFF"/>
                </a:solidFill>
              </a:rPr>
              <a:t>Grading and Passing the Exam</a:t>
            </a:r>
          </a:p>
        </p:txBody>
      </p:sp>
      <p:pic>
        <p:nvPicPr>
          <p:cNvPr id="5" name="Picture 4">
            <a:extLst>
              <a:ext uri="{FF2B5EF4-FFF2-40B4-BE49-F238E27FC236}">
                <a16:creationId xmlns:a16="http://schemas.microsoft.com/office/drawing/2014/main" id="{173DFDB9-7B52-4CDA-9C15-45FBA6EB12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058" y="1828800"/>
            <a:ext cx="6037745" cy="2973589"/>
          </a:xfrm>
          <a:prstGeom prst="rect">
            <a:avLst/>
          </a:prstGeom>
        </p:spPr>
      </p:pic>
      <p:sp>
        <p:nvSpPr>
          <p:cNvPr id="3" name="Content Placeholder 2">
            <a:extLst>
              <a:ext uri="{FF2B5EF4-FFF2-40B4-BE49-F238E27FC236}">
                <a16:creationId xmlns:a16="http://schemas.microsoft.com/office/drawing/2014/main" id="{2CCE2D35-3D79-441F-8552-C66D93C30258}"/>
              </a:ext>
            </a:extLst>
          </p:cNvPr>
          <p:cNvSpPr>
            <a:spLocks noGrp="1"/>
          </p:cNvSpPr>
          <p:nvPr>
            <p:ph idx="1"/>
          </p:nvPr>
        </p:nvSpPr>
        <p:spPr>
          <a:xfrm>
            <a:off x="7407741" y="2447519"/>
            <a:ext cx="4512988" cy="3631548"/>
          </a:xfrm>
        </p:spPr>
        <p:txBody>
          <a:bodyPr anchor="t">
            <a:normAutofit/>
          </a:bodyPr>
          <a:lstStyle/>
          <a:p>
            <a:pPr marL="109728" indent="0">
              <a:lnSpc>
                <a:spcPct val="90000"/>
              </a:lnSpc>
              <a:spcBef>
                <a:spcPts val="0"/>
              </a:spcBef>
              <a:buNone/>
            </a:pPr>
            <a:r>
              <a:rPr lang="en-US" dirty="0">
                <a:solidFill>
                  <a:srgbClr val="FFFFFF"/>
                </a:solidFill>
                <a:latin typeface="Trebuchet MS" panose="020B0603020202020204" pitchFamily="34" charset="0"/>
                <a:cs typeface="Times New Roman" pitchFamily="18" charset="0"/>
              </a:rPr>
              <a:t>The CCLS exam is a multiple choice exam with answers using a scantron form.  Following an extensive review process by the California Certified Legal Secretary Certifying Board, results are finalized and sent to the examinees.  There are two ways to pass the exam:</a:t>
            </a:r>
          </a:p>
          <a:p>
            <a:pPr marL="109728" indent="0">
              <a:lnSpc>
                <a:spcPct val="90000"/>
              </a:lnSpc>
              <a:spcBef>
                <a:spcPts val="0"/>
              </a:spcBef>
              <a:buNone/>
            </a:pPr>
            <a:endParaRPr lang="en-US" dirty="0">
              <a:solidFill>
                <a:srgbClr val="FFFFFF"/>
              </a:solidFill>
              <a:latin typeface="Trebuchet MS" panose="020B0603020202020204" pitchFamily="34" charset="0"/>
              <a:cs typeface="Times New Roman" pitchFamily="18" charset="0"/>
            </a:endParaRPr>
          </a:p>
          <a:p>
            <a:pPr marL="566928" indent="-457200">
              <a:lnSpc>
                <a:spcPct val="90000"/>
              </a:lnSpc>
              <a:spcBef>
                <a:spcPts val="0"/>
              </a:spcBef>
              <a:buFont typeface="+mj-lt"/>
              <a:buAutoNum type="arabicPeriod"/>
            </a:pPr>
            <a:r>
              <a:rPr lang="en-US" dirty="0">
                <a:solidFill>
                  <a:srgbClr val="FFFFFF"/>
                </a:solidFill>
                <a:latin typeface="Trebuchet MS" panose="020B0603020202020204" pitchFamily="34" charset="0"/>
                <a:cs typeface="Times New Roman" pitchFamily="18" charset="0"/>
              </a:rPr>
              <a:t>Attain a score of at least 70% on each section of the Exam, or</a:t>
            </a:r>
          </a:p>
          <a:p>
            <a:pPr marL="566928" indent="-457200">
              <a:lnSpc>
                <a:spcPct val="90000"/>
              </a:lnSpc>
              <a:spcAft>
                <a:spcPts val="600"/>
              </a:spcAft>
              <a:buFont typeface="+mj-lt"/>
              <a:buAutoNum type="arabicPeriod"/>
            </a:pPr>
            <a:r>
              <a:rPr lang="en-US" dirty="0">
                <a:solidFill>
                  <a:srgbClr val="FFFFFF"/>
                </a:solidFill>
                <a:latin typeface="Trebuchet MS" panose="020B0603020202020204" pitchFamily="34" charset="0"/>
                <a:cs typeface="Times New Roman" pitchFamily="18" charset="0"/>
              </a:rPr>
              <a:t>Attain an overall score of at least 75% when averaging the scores on each section of the Exam</a:t>
            </a:r>
          </a:p>
          <a:p>
            <a:pPr>
              <a:lnSpc>
                <a:spcPct val="90000"/>
              </a:lnSpc>
            </a:pPr>
            <a:endParaRPr lang="en-US" sz="1700" dirty="0">
              <a:solidFill>
                <a:srgbClr val="FFFFFF"/>
              </a:solidFill>
            </a:endParaRPr>
          </a:p>
        </p:txBody>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05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3598-AD4D-4B1C-8121-1DEB91BF2AA9}"/>
              </a:ext>
            </a:extLst>
          </p:cNvPr>
          <p:cNvSpPr>
            <a:spLocks noGrp="1"/>
          </p:cNvSpPr>
          <p:nvPr>
            <p:ph type="title"/>
          </p:nvPr>
        </p:nvSpPr>
        <p:spPr>
          <a:xfrm>
            <a:off x="4349123" y="609600"/>
            <a:ext cx="4924878" cy="1320800"/>
          </a:xfrm>
        </p:spPr>
        <p:txBody>
          <a:bodyPr anchor="ctr">
            <a:normAutofit/>
          </a:bodyPr>
          <a:lstStyle/>
          <a:p>
            <a:r>
              <a:rPr lang="en-US" dirty="0"/>
              <a:t>Partial and Full </a:t>
            </a:r>
            <a:br>
              <a:rPr lang="en-US" dirty="0"/>
            </a:br>
            <a:r>
              <a:rPr lang="en-US" dirty="0"/>
              <a:t>Re-Takes</a:t>
            </a:r>
          </a:p>
        </p:txBody>
      </p:sp>
      <p:pic>
        <p:nvPicPr>
          <p:cNvPr id="5" name="Picture 4">
            <a:extLst>
              <a:ext uri="{FF2B5EF4-FFF2-40B4-BE49-F238E27FC236}">
                <a16:creationId xmlns:a16="http://schemas.microsoft.com/office/drawing/2014/main" id="{0ACB63BB-1D87-4113-88A4-1BDE9617106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1196" y="1777999"/>
            <a:ext cx="3778119" cy="3447533"/>
          </a:xfrm>
          <a:prstGeom prst="rect">
            <a:avLst/>
          </a:prstGeom>
        </p:spPr>
      </p:pic>
      <p:sp>
        <p:nvSpPr>
          <p:cNvPr id="3" name="Content Placeholder 2">
            <a:extLst>
              <a:ext uri="{FF2B5EF4-FFF2-40B4-BE49-F238E27FC236}">
                <a16:creationId xmlns:a16="http://schemas.microsoft.com/office/drawing/2014/main" id="{B5E2ECBE-C8F3-47C2-8B56-6EF14FEF33E5}"/>
              </a:ext>
            </a:extLst>
          </p:cNvPr>
          <p:cNvSpPr>
            <a:spLocks noGrp="1"/>
          </p:cNvSpPr>
          <p:nvPr>
            <p:ph idx="1"/>
          </p:nvPr>
        </p:nvSpPr>
        <p:spPr>
          <a:xfrm>
            <a:off x="4349123" y="2160590"/>
            <a:ext cx="4921876" cy="3739698"/>
          </a:xfrm>
        </p:spPr>
        <p:txBody>
          <a:bodyPr>
            <a:normAutofit fontScale="92500" lnSpcReduction="20000"/>
          </a:bodyPr>
          <a:lstStyle/>
          <a:p>
            <a:pPr marL="109728" indent="0">
              <a:spcBef>
                <a:spcPts val="0"/>
              </a:spcBef>
              <a:buNone/>
            </a:pPr>
            <a:r>
              <a:rPr lang="en-US" sz="1900" dirty="0">
                <a:latin typeface="Trebuchet MS" panose="020B0603020202020204" pitchFamily="34" charset="0"/>
                <a:cs typeface="Times New Roman" pitchFamily="18" charset="0"/>
              </a:rPr>
              <a:t>If an examinee passes at least 4 sections of the exam with a score of 70% or better, that examinee only needs to re-take those sections which were not passed.  The examinee will need to pass the remaining sections with a score of at least 70% on each section.</a:t>
            </a:r>
          </a:p>
          <a:p>
            <a:pPr marL="109728" indent="0">
              <a:spcBef>
                <a:spcPts val="0"/>
              </a:spcBef>
              <a:buNone/>
            </a:pPr>
            <a:endParaRPr lang="en-US" sz="1900" dirty="0">
              <a:latin typeface="Trebuchet MS" panose="020B0603020202020204" pitchFamily="34" charset="0"/>
              <a:cs typeface="Times New Roman" pitchFamily="18" charset="0"/>
            </a:endParaRPr>
          </a:p>
          <a:p>
            <a:pPr marL="109728" indent="0">
              <a:spcBef>
                <a:spcPts val="0"/>
              </a:spcBef>
              <a:buNone/>
            </a:pPr>
            <a:r>
              <a:rPr lang="en-US" sz="1900" dirty="0">
                <a:latin typeface="Trebuchet MS" panose="020B0603020202020204" pitchFamily="34" charset="0"/>
                <a:cs typeface="Times New Roman" pitchFamily="18" charset="0"/>
              </a:rPr>
              <a:t>Examinees must pass the full exam within the next 6 consecutive regularly scheduled exam dates from passing the minimum 4 sections.</a:t>
            </a:r>
          </a:p>
          <a:p>
            <a:pPr marL="109728" indent="0">
              <a:spcBef>
                <a:spcPts val="0"/>
              </a:spcBef>
              <a:buNone/>
            </a:pPr>
            <a:endParaRPr lang="en-US" sz="1900" dirty="0">
              <a:latin typeface="Trebuchet MS" panose="020B0603020202020204" pitchFamily="34" charset="0"/>
              <a:cs typeface="Times New Roman" pitchFamily="18" charset="0"/>
            </a:endParaRPr>
          </a:p>
          <a:p>
            <a:pPr marL="109728" indent="0">
              <a:spcBef>
                <a:spcPts val="0"/>
              </a:spcBef>
              <a:buNone/>
            </a:pPr>
            <a:r>
              <a:rPr lang="en-US" sz="1900" dirty="0">
                <a:latin typeface="Trebuchet MS" panose="020B0603020202020204" pitchFamily="34" charset="0"/>
                <a:cs typeface="Times New Roman" pitchFamily="18" charset="0"/>
              </a:rPr>
              <a:t>If an examinee does not pass at least 4 sections, they will need to re-take the entire exam.</a:t>
            </a:r>
          </a:p>
          <a:p>
            <a:pPr marL="109728" indent="0">
              <a:spcBef>
                <a:spcPts val="0"/>
              </a:spcBef>
              <a:buNone/>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62665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882C-D331-4E65-AD54-8C0A993EA4C4}"/>
              </a:ext>
            </a:extLst>
          </p:cNvPr>
          <p:cNvSpPr>
            <a:spLocks noGrp="1"/>
          </p:cNvSpPr>
          <p:nvPr>
            <p:ph type="title"/>
          </p:nvPr>
        </p:nvSpPr>
        <p:spPr>
          <a:xfrm>
            <a:off x="677334" y="609600"/>
            <a:ext cx="8596668" cy="1320800"/>
          </a:xfrm>
        </p:spPr>
        <p:txBody>
          <a:bodyPr anchor="t">
            <a:normAutofit/>
          </a:bodyPr>
          <a:lstStyle/>
          <a:p>
            <a:r>
              <a:rPr lang="en-US" dirty="0"/>
              <a:t>Exam Review</a:t>
            </a:r>
          </a:p>
        </p:txBody>
      </p:sp>
      <p:pic>
        <p:nvPicPr>
          <p:cNvPr id="5" name="Picture 4">
            <a:extLst>
              <a:ext uri="{FF2B5EF4-FFF2-40B4-BE49-F238E27FC236}">
                <a16:creationId xmlns:a16="http://schemas.microsoft.com/office/drawing/2014/main" id="{560AF35F-A33B-41CE-A316-B6EF56E580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0112" y="1371600"/>
            <a:ext cx="3999662" cy="3879671"/>
          </a:xfrm>
          <a:prstGeom prst="rect">
            <a:avLst/>
          </a:prstGeom>
        </p:spPr>
      </p:pic>
      <p:sp>
        <p:nvSpPr>
          <p:cNvPr id="3" name="Content Placeholder 2">
            <a:extLst>
              <a:ext uri="{FF2B5EF4-FFF2-40B4-BE49-F238E27FC236}">
                <a16:creationId xmlns:a16="http://schemas.microsoft.com/office/drawing/2014/main" id="{BF50CE5F-E5A0-4CD0-BA06-143C8655399A}"/>
              </a:ext>
            </a:extLst>
          </p:cNvPr>
          <p:cNvSpPr>
            <a:spLocks noGrp="1"/>
          </p:cNvSpPr>
          <p:nvPr>
            <p:ph idx="1"/>
          </p:nvPr>
        </p:nvSpPr>
        <p:spPr>
          <a:xfrm>
            <a:off x="677334" y="2160590"/>
            <a:ext cx="5220430" cy="3701270"/>
          </a:xfrm>
        </p:spPr>
        <p:txBody>
          <a:bodyPr>
            <a:normAutofit/>
          </a:bodyPr>
          <a:lstStyle/>
          <a:p>
            <a:pPr marL="109728" indent="0">
              <a:lnSpc>
                <a:spcPct val="90000"/>
              </a:lnSpc>
              <a:spcBef>
                <a:spcPts val="0"/>
              </a:spcBef>
              <a:buNone/>
            </a:pPr>
            <a:r>
              <a:rPr lang="en-US" dirty="0">
                <a:latin typeface="Trebuchet MS" panose="020B0603020202020204" pitchFamily="34" charset="0"/>
                <a:cs typeface="Times New Roman" pitchFamily="18" charset="0"/>
              </a:rPr>
              <a:t>When an examinee does not pass the entire exam, they may review the test and scantron of those sections they did not pass with a score of 70% or better.</a:t>
            </a:r>
          </a:p>
          <a:p>
            <a:pPr marL="109728" indent="0">
              <a:lnSpc>
                <a:spcPct val="90000"/>
              </a:lnSpc>
              <a:spcBef>
                <a:spcPts val="0"/>
              </a:spcBef>
              <a:buNone/>
            </a:pPr>
            <a:endParaRPr lang="en-US" dirty="0">
              <a:latin typeface="Trebuchet MS" panose="020B0603020202020204" pitchFamily="34" charset="0"/>
              <a:cs typeface="Times New Roman" pitchFamily="18" charset="0"/>
            </a:endParaRPr>
          </a:p>
          <a:p>
            <a:pPr marL="109728" indent="0">
              <a:lnSpc>
                <a:spcPct val="90000"/>
              </a:lnSpc>
              <a:spcBef>
                <a:spcPts val="0"/>
              </a:spcBef>
              <a:buNone/>
            </a:pPr>
            <a:r>
              <a:rPr lang="en-US" dirty="0">
                <a:latin typeface="Trebuchet MS" panose="020B0603020202020204" pitchFamily="34" charset="0"/>
                <a:cs typeface="Times New Roman" pitchFamily="18" charset="0"/>
              </a:rPr>
              <a:t>Examinees must request the exam review within 20 days of receipt of their exam results, using the form provided with their results.</a:t>
            </a:r>
          </a:p>
          <a:p>
            <a:pPr marL="109728" indent="0">
              <a:lnSpc>
                <a:spcPct val="90000"/>
              </a:lnSpc>
              <a:spcBef>
                <a:spcPts val="0"/>
              </a:spcBef>
              <a:buNone/>
            </a:pPr>
            <a:endParaRPr lang="en-US" dirty="0">
              <a:latin typeface="Trebuchet MS" panose="020B0603020202020204" pitchFamily="34" charset="0"/>
              <a:cs typeface="Times New Roman" pitchFamily="18" charset="0"/>
            </a:endParaRPr>
          </a:p>
          <a:p>
            <a:pPr marL="109728" indent="0">
              <a:lnSpc>
                <a:spcPct val="90000"/>
              </a:lnSpc>
              <a:spcBef>
                <a:spcPts val="0"/>
              </a:spcBef>
              <a:buNone/>
            </a:pPr>
            <a:r>
              <a:rPr lang="en-US" dirty="0">
                <a:latin typeface="Trebuchet MS" panose="020B0603020202020204" pitchFamily="34" charset="0"/>
                <a:cs typeface="Times New Roman" pitchFamily="18" charset="0"/>
              </a:rPr>
              <a:t>Examinees will have 90 minutes to review the exam, regardless of the number of sections they are reviewing.  No notes may be taken, no questions may be asked, and no conversation may take place during the exam review. </a:t>
            </a:r>
          </a:p>
          <a:p>
            <a:pPr>
              <a:lnSpc>
                <a:spcPct val="90000"/>
              </a:lnSpc>
            </a:pPr>
            <a:endParaRPr lang="en-US" dirty="0"/>
          </a:p>
        </p:txBody>
      </p:sp>
      <p:sp>
        <p:nvSpPr>
          <p:cNvPr id="4" name="Rectangle 3"/>
          <p:cNvSpPr/>
          <p:nvPr/>
        </p:nvSpPr>
        <p:spPr>
          <a:xfrm>
            <a:off x="7855527" y="4717473"/>
            <a:ext cx="1584247" cy="533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54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1C27-FDD6-48EE-B6B5-159F904D5BA6}"/>
              </a:ext>
            </a:extLst>
          </p:cNvPr>
          <p:cNvSpPr>
            <a:spLocks noGrp="1"/>
          </p:cNvSpPr>
          <p:nvPr>
            <p:ph type="title"/>
          </p:nvPr>
        </p:nvSpPr>
        <p:spPr>
          <a:xfrm>
            <a:off x="677334" y="609600"/>
            <a:ext cx="5222281" cy="1320800"/>
          </a:xfrm>
        </p:spPr>
        <p:txBody>
          <a:bodyPr>
            <a:normAutofit/>
          </a:bodyPr>
          <a:lstStyle/>
          <a:p>
            <a:r>
              <a:rPr lang="en-US" dirty="0"/>
              <a:t>After Passing the Exam</a:t>
            </a:r>
          </a:p>
        </p:txBody>
      </p:sp>
      <p:sp>
        <p:nvSpPr>
          <p:cNvPr id="33" name="Isosceles Triangle 8">
            <a:extLst>
              <a:ext uri="{FF2B5EF4-FFF2-40B4-BE49-F238E27FC236}">
                <a16:creationId xmlns:a16="http://schemas.microsoft.com/office/drawing/2014/main" id="{E7038D70-4165-4B7C-81B1-689029C47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C723D649-C061-426E-A45C-0411CFA0523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927" r="1" b="1"/>
          <a:stretch/>
        </p:blipFill>
        <p:spPr>
          <a:xfrm>
            <a:off x="6959709" y="2256857"/>
            <a:ext cx="3606619" cy="2984009"/>
          </a:xfrm>
          <a:prstGeom prst="rect">
            <a:avLst/>
          </a:prstGeom>
        </p:spPr>
      </p:pic>
      <p:sp>
        <p:nvSpPr>
          <p:cNvPr id="3" name="Content Placeholder 2">
            <a:extLst>
              <a:ext uri="{FF2B5EF4-FFF2-40B4-BE49-F238E27FC236}">
                <a16:creationId xmlns:a16="http://schemas.microsoft.com/office/drawing/2014/main" id="{65D3A075-F823-4DBC-9566-B8B9949A7C6F}"/>
              </a:ext>
            </a:extLst>
          </p:cNvPr>
          <p:cNvSpPr>
            <a:spLocks noGrp="1"/>
          </p:cNvSpPr>
          <p:nvPr>
            <p:ph idx="1"/>
          </p:nvPr>
        </p:nvSpPr>
        <p:spPr>
          <a:xfrm>
            <a:off x="681001" y="2160589"/>
            <a:ext cx="6074362" cy="3880773"/>
          </a:xfrm>
        </p:spPr>
        <p:txBody>
          <a:bodyPr>
            <a:normAutofit lnSpcReduction="10000"/>
          </a:bodyPr>
          <a:lstStyle/>
          <a:p>
            <a:pPr marL="109728" indent="0">
              <a:buNone/>
            </a:pPr>
            <a:r>
              <a:rPr lang="en-US" dirty="0">
                <a:latin typeface="Trebuchet MS" panose="020B0603020202020204" pitchFamily="34" charset="0"/>
                <a:cs typeface="Times New Roman" pitchFamily="18" charset="0"/>
              </a:rPr>
              <a:t>After passing the CCLS exam, CCLSs must recertify every three years.  In order to recertify, a CCLS must complete 15 hours of continuing education, as follows:</a:t>
            </a:r>
          </a:p>
          <a:p>
            <a:pPr>
              <a:buFont typeface="Wingdings" pitchFamily="2" charset="2"/>
              <a:buChar char="Ø"/>
            </a:pPr>
            <a:r>
              <a:rPr lang="en-US" dirty="0">
                <a:latin typeface="Trebuchet MS" panose="020B0603020202020204" pitchFamily="34" charset="0"/>
                <a:cs typeface="Times New Roman" pitchFamily="18" charset="0"/>
              </a:rPr>
              <a:t>A minimum of 15 credit hours of approved education.  Of that 15 hours, no more than 5 hours may be self-study</a:t>
            </a:r>
          </a:p>
          <a:p>
            <a:pPr>
              <a:buFont typeface="Wingdings" pitchFamily="2" charset="2"/>
              <a:buChar char="Ø"/>
            </a:pPr>
            <a:r>
              <a:rPr lang="en-US" dirty="0">
                <a:latin typeface="Trebuchet MS" panose="020B0603020202020204" pitchFamily="34" charset="0"/>
                <a:cs typeface="Times New Roman" pitchFamily="18" charset="0"/>
              </a:rPr>
              <a:t>Of that 15 hours, a maximum of 6 hours may be regarding administrative and/or mechanical functions performed by legal support staff</a:t>
            </a:r>
          </a:p>
          <a:p>
            <a:pPr>
              <a:buFont typeface="Wingdings" pitchFamily="2" charset="2"/>
              <a:buChar char="Ø"/>
            </a:pPr>
            <a:r>
              <a:rPr lang="en-US" dirty="0">
                <a:latin typeface="Trebuchet MS" panose="020B0603020202020204" pitchFamily="34" charset="0"/>
                <a:cs typeface="Times New Roman" pitchFamily="18" charset="0"/>
              </a:rPr>
              <a:t>Of those 6 hours, no more than 2 hours shall be allowed for educational courses where topics are not unique to work done by legal support staff (</a:t>
            </a:r>
            <a:r>
              <a:rPr lang="en-US" i="1" dirty="0">
                <a:latin typeface="Trebuchet MS" panose="020B0603020202020204" pitchFamily="34" charset="0"/>
                <a:cs typeface="Times New Roman" pitchFamily="18" charset="0"/>
              </a:rPr>
              <a:t>e.g.</a:t>
            </a:r>
            <a:r>
              <a:rPr lang="en-US" dirty="0">
                <a:latin typeface="Trebuchet MS" panose="020B0603020202020204" pitchFamily="34" charset="0"/>
                <a:cs typeface="Times New Roman" pitchFamily="18" charset="0"/>
              </a:rPr>
              <a:t>, notary class)</a:t>
            </a:r>
          </a:p>
          <a:p>
            <a:endParaRPr lang="en-US" sz="1700" dirty="0"/>
          </a:p>
        </p:txBody>
      </p:sp>
      <p:pic>
        <p:nvPicPr>
          <p:cNvPr id="5" name="Picture 4">
            <a:extLst>
              <a:ext uri="{FF2B5EF4-FFF2-40B4-BE49-F238E27FC236}">
                <a16:creationId xmlns:a16="http://schemas.microsoft.com/office/drawing/2014/main" id="{35268F0C-738B-4BDD-B717-72525BE5062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751" r="16262" b="-1"/>
          <a:stretch/>
        </p:blipFill>
        <p:spPr>
          <a:xfrm>
            <a:off x="5742093" y="-30874"/>
            <a:ext cx="3144597" cy="2601747"/>
          </a:xfrm>
          <a:prstGeom prst="rect">
            <a:avLst/>
          </a:prstGeom>
        </p:spPr>
      </p:pic>
    </p:spTree>
    <p:extLst>
      <p:ext uri="{BB962C8B-B14F-4D97-AF65-F5344CB8AC3E}">
        <p14:creationId xmlns:p14="http://schemas.microsoft.com/office/powerpoint/2010/main" val="284630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17B9B-60A9-4AC7-A836-2841CE74C37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2891" b="-2"/>
          <a:stretch/>
        </p:blipFill>
        <p:spPr>
          <a:xfrm>
            <a:off x="5605588" y="59265"/>
            <a:ext cx="6013802"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002958E-2A06-4A54-A5B5-5759A42C0F0D}"/>
              </a:ext>
            </a:extLst>
          </p:cNvPr>
          <p:cNvSpPr>
            <a:spLocks noGrp="1"/>
          </p:cNvSpPr>
          <p:nvPr>
            <p:ph type="title"/>
          </p:nvPr>
        </p:nvSpPr>
        <p:spPr>
          <a:xfrm>
            <a:off x="677333" y="609600"/>
            <a:ext cx="3851123" cy="1320800"/>
          </a:xfrm>
        </p:spPr>
        <p:txBody>
          <a:bodyPr>
            <a:normAutofit/>
          </a:bodyPr>
          <a:lstStyle/>
          <a:p>
            <a:r>
              <a:rPr lang="en-US" dirty="0"/>
              <a:t>Study Options</a:t>
            </a:r>
          </a:p>
        </p:txBody>
      </p:sp>
      <p:sp>
        <p:nvSpPr>
          <p:cNvPr id="3" name="Content Placeholder 2">
            <a:extLst>
              <a:ext uri="{FF2B5EF4-FFF2-40B4-BE49-F238E27FC236}">
                <a16:creationId xmlns:a16="http://schemas.microsoft.com/office/drawing/2014/main" id="{A1B93EC0-49A3-400D-A89E-DFCA55DDAF92}"/>
              </a:ext>
            </a:extLst>
          </p:cNvPr>
          <p:cNvSpPr>
            <a:spLocks noGrp="1"/>
          </p:cNvSpPr>
          <p:nvPr>
            <p:ph idx="1"/>
          </p:nvPr>
        </p:nvSpPr>
        <p:spPr>
          <a:xfrm>
            <a:off x="677333" y="1930400"/>
            <a:ext cx="5554133" cy="4317999"/>
          </a:xfrm>
        </p:spPr>
        <p:txBody>
          <a:bodyPr>
            <a:normAutofit fontScale="85000" lnSpcReduction="10000"/>
          </a:bodyPr>
          <a:lstStyle/>
          <a:p>
            <a:pPr marL="109728" indent="0">
              <a:lnSpc>
                <a:spcPct val="90000"/>
              </a:lnSpc>
              <a:buNone/>
            </a:pPr>
            <a:r>
              <a:rPr lang="en-US" sz="1900" dirty="0">
                <a:latin typeface="Trebuchet MS" panose="020B0603020202020204" pitchFamily="34" charset="0"/>
                <a:cs typeface="Times New Roman" pitchFamily="18" charset="0"/>
              </a:rPr>
              <a:t>There are various options for studying for the exam:</a:t>
            </a:r>
          </a:p>
          <a:p>
            <a:pPr marL="624078" indent="-514350">
              <a:lnSpc>
                <a:spcPct val="90000"/>
              </a:lnSpc>
              <a:spcAft>
                <a:spcPts val="600"/>
              </a:spcAft>
              <a:buAutoNum type="arabicPeriod"/>
            </a:pPr>
            <a:r>
              <a:rPr lang="en-US" sz="1900" dirty="0">
                <a:latin typeface="Trebuchet MS" panose="020B0603020202020204" pitchFamily="34" charset="0"/>
                <a:cs typeface="Times New Roman" pitchFamily="18" charset="0"/>
              </a:rPr>
              <a:t>Join a local association study group – you can contact your local association or the LPI CCLS Chair to find out if a group is offered in your area.</a:t>
            </a:r>
          </a:p>
          <a:p>
            <a:pPr marL="624078" indent="-514350">
              <a:lnSpc>
                <a:spcPct val="90000"/>
              </a:lnSpc>
              <a:spcAft>
                <a:spcPts val="600"/>
              </a:spcAft>
              <a:buAutoNum type="arabicPeriod"/>
            </a:pPr>
            <a:r>
              <a:rPr lang="en-US" sz="1900" dirty="0">
                <a:latin typeface="Trebuchet MS" panose="020B0603020202020204" pitchFamily="34" charset="0"/>
                <a:cs typeface="Times New Roman" pitchFamily="18" charset="0"/>
              </a:rPr>
              <a:t>Join the LPI Online Study Group – if no local group is offered or the class schedule doesn’t meet your schedule, you can join the LPI CCLS Online Study Group.  Information can be found on the LPI website.</a:t>
            </a:r>
          </a:p>
          <a:p>
            <a:pPr marL="624078" indent="-514350">
              <a:lnSpc>
                <a:spcPct val="90000"/>
              </a:lnSpc>
              <a:spcAft>
                <a:spcPts val="600"/>
              </a:spcAft>
              <a:buAutoNum type="arabicPeriod"/>
            </a:pPr>
            <a:r>
              <a:rPr lang="en-US" sz="1900" dirty="0">
                <a:latin typeface="Trebuchet MS" panose="020B0603020202020204" pitchFamily="34" charset="0"/>
                <a:cs typeface="Times New Roman" pitchFamily="18" charset="0"/>
              </a:rPr>
              <a:t>Study on your own – If you prefer to study on your own, the CCLS Study Kit available on LPI’s website will provide you with information and guidance for studying on your own.</a:t>
            </a:r>
          </a:p>
          <a:p>
            <a:pPr marL="624078" indent="-514350">
              <a:lnSpc>
                <a:spcPct val="90000"/>
              </a:lnSpc>
              <a:spcAft>
                <a:spcPts val="600"/>
              </a:spcAft>
              <a:buAutoNum type="arabicPeriod"/>
            </a:pPr>
            <a:r>
              <a:rPr lang="en-US" sz="1900" dirty="0">
                <a:latin typeface="Trebuchet MS" panose="020B0603020202020204" pitchFamily="34" charset="0"/>
                <a:cs typeface="Times New Roman" pitchFamily="18" charset="0"/>
              </a:rPr>
              <a:t>Study with a buddy - this can be done in person, or via telephone or online meeting. </a:t>
            </a:r>
          </a:p>
          <a:p>
            <a:pPr>
              <a:lnSpc>
                <a:spcPct val="90000"/>
              </a:lnSpc>
            </a:pPr>
            <a:endParaRPr lang="en-US" sz="1400" dirty="0"/>
          </a:p>
        </p:txBody>
      </p:sp>
      <p:cxnSp>
        <p:nvCxnSpPr>
          <p:cNvPr id="26"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BA05F0E3-972C-4F3A-B5C6-500DC48A17BB}"/>
              </a:ext>
            </a:extLst>
          </p:cNvPr>
          <p:cNvSpPr txBox="1"/>
          <p:nvPr/>
        </p:nvSpPr>
        <p:spPr>
          <a:xfrm>
            <a:off x="9521077" y="6657945"/>
            <a:ext cx="2670923"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2012books.lardbucket.org/books/a-primer-on-social-problems/s04-02-sociological-perspectives-on-s.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26956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E77DF-22E2-4318-A47B-0E5BBF6EBA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97" r="1765"/>
          <a:stretch/>
        </p:blipFill>
        <p:spPr>
          <a:xfrm>
            <a:off x="5637206" y="960966"/>
            <a:ext cx="5950567" cy="4927600"/>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938A146-2EC6-4A4C-AA13-48B7F89AE3D5}"/>
              </a:ext>
            </a:extLst>
          </p:cNvPr>
          <p:cNvSpPr>
            <a:spLocks noGrp="1"/>
          </p:cNvSpPr>
          <p:nvPr>
            <p:ph type="title"/>
          </p:nvPr>
        </p:nvSpPr>
        <p:spPr>
          <a:xfrm>
            <a:off x="677333" y="609600"/>
            <a:ext cx="3851123" cy="1320800"/>
          </a:xfrm>
        </p:spPr>
        <p:txBody>
          <a:bodyPr>
            <a:normAutofit/>
          </a:bodyPr>
          <a:lstStyle/>
          <a:p>
            <a:r>
              <a:rPr lang="en-US" dirty="0"/>
              <a:t>Benefits to the Employer</a:t>
            </a:r>
          </a:p>
        </p:txBody>
      </p:sp>
      <p:sp>
        <p:nvSpPr>
          <p:cNvPr id="3" name="Content Placeholder 2">
            <a:extLst>
              <a:ext uri="{FF2B5EF4-FFF2-40B4-BE49-F238E27FC236}">
                <a16:creationId xmlns:a16="http://schemas.microsoft.com/office/drawing/2014/main" id="{D23C0618-682A-43EB-B965-C256C2EBA497}"/>
              </a:ext>
            </a:extLst>
          </p:cNvPr>
          <p:cNvSpPr>
            <a:spLocks noGrp="1"/>
          </p:cNvSpPr>
          <p:nvPr>
            <p:ph idx="1"/>
          </p:nvPr>
        </p:nvSpPr>
        <p:spPr>
          <a:xfrm>
            <a:off x="677333" y="2160589"/>
            <a:ext cx="5554133" cy="3880773"/>
          </a:xfrm>
        </p:spPr>
        <p:txBody>
          <a:bodyPr>
            <a:normAutofit lnSpcReduction="10000"/>
          </a:bodyPr>
          <a:lstStyle/>
          <a:p>
            <a:pPr>
              <a:lnSpc>
                <a:spcPct val="90000"/>
              </a:lnSpc>
              <a:spcAft>
                <a:spcPts val="600"/>
              </a:spcAft>
            </a:pPr>
            <a:r>
              <a:rPr lang="en-US" dirty="0">
                <a:latin typeface="Trebuchet MS" panose="020B0603020202020204" pitchFamily="34" charset="0"/>
                <a:cs typeface="Times New Roman" pitchFamily="18" charset="0"/>
              </a:rPr>
              <a:t>A well-rounded employee who has knowledge of several areas of law – your employee will have enough knowledge in various areas of law that will allow him or her to jump in and assist on cases that may not be in the firm’s usual practice area.</a:t>
            </a:r>
          </a:p>
          <a:p>
            <a:pPr>
              <a:lnSpc>
                <a:spcPct val="90000"/>
              </a:lnSpc>
              <a:spcAft>
                <a:spcPts val="600"/>
              </a:spcAft>
            </a:pPr>
            <a:r>
              <a:rPr lang="en-US" dirty="0">
                <a:latin typeface="Trebuchet MS" panose="020B0603020202020204" pitchFamily="34" charset="0"/>
                <a:cs typeface="Times New Roman" pitchFamily="18" charset="0"/>
              </a:rPr>
              <a:t>A professional employee – a CCLS must maintain continuing education credits and pass a rigorous exam in order to maintain their certification.</a:t>
            </a:r>
          </a:p>
          <a:p>
            <a:pPr>
              <a:lnSpc>
                <a:spcPct val="90000"/>
              </a:lnSpc>
              <a:spcAft>
                <a:spcPts val="600"/>
              </a:spcAft>
            </a:pPr>
            <a:r>
              <a:rPr lang="en-US" dirty="0">
                <a:latin typeface="Trebuchet MS" panose="020B0603020202020204" pitchFamily="34" charset="0"/>
                <a:cs typeface="Times New Roman" pitchFamily="18" charset="0"/>
              </a:rPr>
              <a:t>A quick reference – a CCLS will have a wealth of knowledge ready to answer questions and assist others, or if he or she does not know the answer, they know where and how to find it quickly.</a:t>
            </a:r>
          </a:p>
          <a:p>
            <a:pPr>
              <a:lnSpc>
                <a:spcPct val="90000"/>
              </a:lnSpc>
            </a:pPr>
            <a:endParaRPr lang="en-US" sz="15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p:cNvSpPr/>
          <p:nvPr/>
        </p:nvSpPr>
        <p:spPr>
          <a:xfrm>
            <a:off x="5637206" y="5101936"/>
            <a:ext cx="113766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1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C4EE-EE5B-443E-9D03-B7F6EDE0E184}"/>
              </a:ext>
            </a:extLst>
          </p:cNvPr>
          <p:cNvSpPr>
            <a:spLocks noGrp="1"/>
          </p:cNvSpPr>
          <p:nvPr>
            <p:ph type="title"/>
          </p:nvPr>
        </p:nvSpPr>
        <p:spPr>
          <a:xfrm>
            <a:off x="677334" y="609600"/>
            <a:ext cx="8596668" cy="1320800"/>
          </a:xfrm>
        </p:spPr>
        <p:txBody>
          <a:bodyPr anchor="t">
            <a:normAutofit/>
          </a:bodyPr>
          <a:lstStyle/>
          <a:p>
            <a:r>
              <a:rPr lang="en-US" dirty="0"/>
              <a:t>Benefits to the Employer (Cont.)</a:t>
            </a:r>
          </a:p>
        </p:txBody>
      </p:sp>
      <p:sp>
        <p:nvSpPr>
          <p:cNvPr id="3" name="Content Placeholder 2">
            <a:extLst>
              <a:ext uri="{FF2B5EF4-FFF2-40B4-BE49-F238E27FC236}">
                <a16:creationId xmlns:a16="http://schemas.microsoft.com/office/drawing/2014/main" id="{E09053AE-7924-42E1-80FB-AD16CE6E68DB}"/>
              </a:ext>
            </a:extLst>
          </p:cNvPr>
          <p:cNvSpPr>
            <a:spLocks noGrp="1"/>
          </p:cNvSpPr>
          <p:nvPr>
            <p:ph idx="1"/>
          </p:nvPr>
        </p:nvSpPr>
        <p:spPr>
          <a:xfrm>
            <a:off x="4063160" y="2160589"/>
            <a:ext cx="5207839" cy="3880773"/>
          </a:xfrm>
        </p:spPr>
        <p:txBody>
          <a:bodyPr>
            <a:normAutofit/>
          </a:bodyPr>
          <a:lstStyle/>
          <a:p>
            <a:pPr>
              <a:spcAft>
                <a:spcPts val="600"/>
              </a:spcAft>
              <a:buFont typeface="Wingdings" panose="05000000000000000000" pitchFamily="2" charset="2"/>
              <a:buChar char="v"/>
            </a:pPr>
            <a:r>
              <a:rPr lang="en-US" dirty="0">
                <a:latin typeface="Trebuchet MS" panose="020B0603020202020204" pitchFamily="34" charset="0"/>
                <a:cs typeface="Times New Roman" pitchFamily="18" charset="0"/>
              </a:rPr>
              <a:t>A self-confident employee – a CCLS has passed a very difficult and thorough exam.  Passing the exam increases their self-confidence, which improves efficiency and boosts their morale.</a:t>
            </a:r>
          </a:p>
          <a:p>
            <a:pPr>
              <a:spcAft>
                <a:spcPts val="600"/>
              </a:spcAft>
              <a:buFont typeface="Wingdings" panose="05000000000000000000" pitchFamily="2" charset="2"/>
              <a:buChar char="v"/>
            </a:pPr>
            <a:r>
              <a:rPr lang="en-US" dirty="0">
                <a:latin typeface="Trebuchet MS" panose="020B0603020202020204" pitchFamily="34" charset="0"/>
                <a:cs typeface="Times New Roman" pitchFamily="18" charset="0"/>
              </a:rPr>
              <a:t>A pre-screened potential employee – when hiring employees, if they are a CCLS, you will know that they already have knowledge in many areas of law, and that they have passed an exam that thoroughly tests them on that knowledge.</a:t>
            </a:r>
            <a:endParaRPr lang="en-US" dirty="0">
              <a:latin typeface="Trebuchet MS" panose="020B0603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92" y="2582861"/>
            <a:ext cx="3892168" cy="2581805"/>
          </a:xfrm>
          <a:prstGeom prst="rect">
            <a:avLst/>
          </a:prstGeom>
        </p:spPr>
      </p:pic>
    </p:spTree>
    <p:extLst>
      <p:ext uri="{BB962C8B-B14F-4D97-AF65-F5344CB8AC3E}">
        <p14:creationId xmlns:p14="http://schemas.microsoft.com/office/powerpoint/2010/main" val="84130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EBC0-8C91-4676-BB64-CCD6208723C8}"/>
              </a:ext>
            </a:extLst>
          </p:cNvPr>
          <p:cNvSpPr>
            <a:spLocks noGrp="1"/>
          </p:cNvSpPr>
          <p:nvPr>
            <p:ph type="title"/>
          </p:nvPr>
        </p:nvSpPr>
        <p:spPr>
          <a:xfrm>
            <a:off x="677334" y="609600"/>
            <a:ext cx="8596668" cy="1320800"/>
          </a:xfrm>
        </p:spPr>
        <p:txBody>
          <a:bodyPr anchor="t">
            <a:normAutofit/>
          </a:bodyPr>
          <a:lstStyle/>
          <a:p>
            <a:r>
              <a:rPr lang="en-US" dirty="0"/>
              <a:t>Benefits to the Employee</a:t>
            </a:r>
          </a:p>
        </p:txBody>
      </p:sp>
      <p:pic>
        <p:nvPicPr>
          <p:cNvPr id="5" name="Picture 4">
            <a:extLst>
              <a:ext uri="{FF2B5EF4-FFF2-40B4-BE49-F238E27FC236}">
                <a16:creationId xmlns:a16="http://schemas.microsoft.com/office/drawing/2014/main" id="{92820E74-5B24-4EA8-AFD0-396D467C49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5132" y="2116998"/>
            <a:ext cx="3538382" cy="2361869"/>
          </a:xfrm>
          <a:prstGeom prst="rect">
            <a:avLst/>
          </a:prstGeom>
        </p:spPr>
      </p:pic>
      <p:sp>
        <p:nvSpPr>
          <p:cNvPr id="3" name="Content Placeholder 2">
            <a:extLst>
              <a:ext uri="{FF2B5EF4-FFF2-40B4-BE49-F238E27FC236}">
                <a16:creationId xmlns:a16="http://schemas.microsoft.com/office/drawing/2014/main" id="{93AE72AB-F451-4E39-B4E0-955957893A43}"/>
              </a:ext>
            </a:extLst>
          </p:cNvPr>
          <p:cNvSpPr>
            <a:spLocks noGrp="1"/>
          </p:cNvSpPr>
          <p:nvPr>
            <p:ph idx="1"/>
          </p:nvPr>
        </p:nvSpPr>
        <p:spPr>
          <a:xfrm>
            <a:off x="4063160" y="1587501"/>
            <a:ext cx="5906340" cy="4453862"/>
          </a:xfrm>
        </p:spPr>
        <p:txBody>
          <a:bodyPr>
            <a:normAutofit fontScale="85000" lnSpcReduction="20000"/>
          </a:bodyPr>
          <a:lstStyle/>
          <a:p>
            <a:pPr>
              <a:spcAft>
                <a:spcPts val="600"/>
              </a:spcAft>
            </a:pPr>
            <a:r>
              <a:rPr lang="en-US" sz="2100" dirty="0">
                <a:latin typeface="Trebuchet MS" panose="020B0603020202020204" pitchFamily="34" charset="0"/>
                <a:cs typeface="Times New Roman" pitchFamily="18" charset="0"/>
              </a:rPr>
              <a:t>Self-confidence – this is a rigorous exam, and passing it is quite an accomplishment.</a:t>
            </a:r>
          </a:p>
          <a:p>
            <a:pPr>
              <a:spcAft>
                <a:spcPts val="600"/>
              </a:spcAft>
            </a:pPr>
            <a:r>
              <a:rPr lang="en-US" sz="2100" dirty="0">
                <a:latin typeface="Trebuchet MS" panose="020B0603020202020204" pitchFamily="34" charset="0"/>
                <a:cs typeface="Times New Roman" pitchFamily="18" charset="0"/>
              </a:rPr>
              <a:t>Knowledge – gaining knowledge in several areas of law will make you a more valuable employee; you will be able to jump in and assist with those odd cases that come in that may not be in the firm’s usual practice areas.</a:t>
            </a:r>
          </a:p>
          <a:p>
            <a:pPr>
              <a:spcAft>
                <a:spcPts val="600"/>
              </a:spcAft>
            </a:pPr>
            <a:r>
              <a:rPr lang="en-US" sz="2100" dirty="0">
                <a:latin typeface="Trebuchet MS" panose="020B0603020202020204" pitchFamily="34" charset="0"/>
                <a:cs typeface="Times New Roman" pitchFamily="18" charset="0"/>
              </a:rPr>
              <a:t>Recognition as a professional – you will gain recognition among employers and your peers for being a professional, required to pass a rigorous exam and obtain continuing education.</a:t>
            </a:r>
          </a:p>
          <a:p>
            <a:pPr>
              <a:spcAft>
                <a:spcPts val="600"/>
              </a:spcAft>
            </a:pPr>
            <a:r>
              <a:rPr lang="en-US" sz="2100" dirty="0">
                <a:latin typeface="Trebuchet MS" panose="020B0603020202020204" pitchFamily="34" charset="0"/>
                <a:cs typeface="Times New Roman" pitchFamily="18" charset="0"/>
              </a:rPr>
              <a:t>Marketability – as a CCLS, you will have already demonstrated to a potential employer that you have knowledge in many areas of law, and have passed an exam that thoroughly tests you on that knowledge.</a:t>
            </a:r>
            <a:endParaRPr lang="en-US" sz="2100" dirty="0">
              <a:latin typeface="Trebuchet MS" panose="020B0603020202020204" pitchFamily="34" charset="0"/>
            </a:endParaRPr>
          </a:p>
          <a:p>
            <a:pPr>
              <a:spcAft>
                <a:spcPts val="600"/>
              </a:spcAft>
            </a:pPr>
            <a:endParaRPr lang="en-US" dirty="0">
              <a:latin typeface="Buenos Aires" panose="00000500000000000000" pitchFamily="2" charset="0"/>
              <a:cs typeface="Times New Roman" pitchFamily="18" charset="0"/>
            </a:endParaRPr>
          </a:p>
          <a:p>
            <a:endParaRPr lang="en-US" dirty="0"/>
          </a:p>
        </p:txBody>
      </p:sp>
    </p:spTree>
    <p:extLst>
      <p:ext uri="{BB962C8B-B14F-4D97-AF65-F5344CB8AC3E}">
        <p14:creationId xmlns:p14="http://schemas.microsoft.com/office/powerpoint/2010/main" val="264280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77A1A2-A0E9-462E-9BC5-8D237832C7B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7585" b="-1"/>
          <a:stretch/>
        </p:blipFill>
        <p:spPr>
          <a:xfrm>
            <a:off x="6019539" y="846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5680877-8E2F-4A7F-8D97-97D275439001}"/>
              </a:ext>
            </a:extLst>
          </p:cNvPr>
          <p:cNvSpPr>
            <a:spLocks noGrp="1"/>
          </p:cNvSpPr>
          <p:nvPr>
            <p:ph type="title"/>
          </p:nvPr>
        </p:nvSpPr>
        <p:spPr>
          <a:xfrm>
            <a:off x="677333" y="609600"/>
            <a:ext cx="4605867" cy="1320800"/>
          </a:xfrm>
        </p:spPr>
        <p:txBody>
          <a:bodyPr>
            <a:noAutofit/>
          </a:bodyPr>
          <a:lstStyle/>
          <a:p>
            <a:pPr>
              <a:lnSpc>
                <a:spcPct val="90000"/>
              </a:lnSpc>
            </a:pPr>
            <a:r>
              <a:rPr lang="en-US" dirty="0"/>
              <a:t>What is the California Certified Legal Secretary?</a:t>
            </a:r>
          </a:p>
        </p:txBody>
      </p:sp>
      <p:sp>
        <p:nvSpPr>
          <p:cNvPr id="3" name="Content Placeholder 2">
            <a:extLst>
              <a:ext uri="{FF2B5EF4-FFF2-40B4-BE49-F238E27FC236}">
                <a16:creationId xmlns:a16="http://schemas.microsoft.com/office/drawing/2014/main" id="{DE351D84-94AF-498D-A117-69ECC9D35D0F}"/>
              </a:ext>
            </a:extLst>
          </p:cNvPr>
          <p:cNvSpPr>
            <a:spLocks noGrp="1"/>
          </p:cNvSpPr>
          <p:nvPr>
            <p:ph idx="1"/>
          </p:nvPr>
        </p:nvSpPr>
        <p:spPr>
          <a:xfrm>
            <a:off x="599619" y="2395358"/>
            <a:ext cx="5770119" cy="3880773"/>
          </a:xfrm>
        </p:spPr>
        <p:txBody>
          <a:bodyPr>
            <a:normAutofit/>
          </a:bodyPr>
          <a:lstStyle/>
          <a:p>
            <a:pPr marL="109728" indent="0">
              <a:lnSpc>
                <a:spcPct val="90000"/>
              </a:lnSpc>
              <a:spcBef>
                <a:spcPts val="0"/>
              </a:spcBef>
              <a:buNone/>
            </a:pPr>
            <a:r>
              <a:rPr lang="en-US" dirty="0">
                <a:latin typeface="Trebuchet MS" panose="020B0603020202020204" pitchFamily="34" charset="0"/>
                <a:ea typeface="STCaiyun" panose="020B0503020204020204" pitchFamily="2" charset="-122"/>
                <a:cs typeface="Arial" panose="020B0604020202020204" pitchFamily="34" charset="0"/>
              </a:rPr>
              <a:t>The California Certified Legal Secretary (“CCLS”) is a program sponsored by Legal Professionals, Incorporated, which tests qualified legal support staff in various areas of law, ethics, practical work product, and office administration. The program is administered by the California Certified Legal Secretary Certifying Board.</a:t>
            </a:r>
          </a:p>
          <a:p>
            <a:pPr marL="109728" indent="0">
              <a:lnSpc>
                <a:spcPct val="90000"/>
              </a:lnSpc>
              <a:spcBef>
                <a:spcPts val="0"/>
              </a:spcBef>
              <a:buNone/>
            </a:pPr>
            <a:endParaRPr lang="en-US" dirty="0">
              <a:latin typeface="Trebuchet MS" panose="020B0603020202020204" pitchFamily="34" charset="0"/>
              <a:ea typeface="STCaiyun" panose="020B0503020204020204" pitchFamily="2" charset="-122"/>
              <a:cs typeface="Arial" panose="020B0604020202020204" pitchFamily="34" charset="0"/>
            </a:endParaRPr>
          </a:p>
          <a:p>
            <a:pPr marL="109728" indent="0">
              <a:lnSpc>
                <a:spcPct val="90000"/>
              </a:lnSpc>
              <a:spcBef>
                <a:spcPts val="0"/>
              </a:spcBef>
              <a:buNone/>
            </a:pPr>
            <a:r>
              <a:rPr lang="en-US" dirty="0">
                <a:latin typeface="Trebuchet MS" panose="020B0603020202020204" pitchFamily="34" charset="0"/>
                <a:ea typeface="STCaiyun" panose="020B0503020204020204" pitchFamily="2" charset="-122"/>
                <a:cs typeface="Arial" panose="020B0604020202020204" pitchFamily="34" charset="0"/>
              </a:rPr>
              <a:t>To attain their certification, the examinees must pass a rigorous and detailed 8-hour exam, offered twice a year.</a:t>
            </a:r>
          </a:p>
          <a:p>
            <a:pPr marL="109728" indent="0">
              <a:lnSpc>
                <a:spcPct val="90000"/>
              </a:lnSpc>
              <a:spcBef>
                <a:spcPts val="0"/>
              </a:spcBef>
              <a:buNone/>
            </a:pPr>
            <a:endParaRPr lang="en-US" dirty="0">
              <a:latin typeface="Trebuchet MS" panose="020B0603020202020204" pitchFamily="34" charset="0"/>
              <a:ea typeface="STCaiyun" panose="020B0503020204020204" pitchFamily="2" charset="-122"/>
              <a:cs typeface="Arial" panose="020B0604020202020204" pitchFamily="34" charset="0"/>
            </a:endParaRPr>
          </a:p>
          <a:p>
            <a:pPr marL="109728" indent="0">
              <a:lnSpc>
                <a:spcPct val="90000"/>
              </a:lnSpc>
              <a:spcBef>
                <a:spcPts val="0"/>
              </a:spcBef>
              <a:buNone/>
            </a:pPr>
            <a:r>
              <a:rPr lang="en-US" dirty="0">
                <a:latin typeface="Trebuchet MS" panose="020B0603020202020204" pitchFamily="34" charset="0"/>
                <a:ea typeface="STCaiyun" panose="020B0503020204020204" pitchFamily="2" charset="-122"/>
                <a:cs typeface="Arial" panose="020B0604020202020204" pitchFamily="34" charset="0"/>
              </a:rPr>
              <a:t>Every three years, continuing legal education requirements must be met to maintain certification.</a:t>
            </a:r>
          </a:p>
          <a:p>
            <a:pPr>
              <a:lnSpc>
                <a:spcPct val="90000"/>
              </a:lnSpc>
            </a:pPr>
            <a:endParaRPr lang="en-US" sz="15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311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8924-E386-41B3-866D-94D2B027D1CD}"/>
              </a:ext>
            </a:extLst>
          </p:cNvPr>
          <p:cNvSpPr>
            <a:spLocks noGrp="1"/>
          </p:cNvSpPr>
          <p:nvPr>
            <p:ph type="title"/>
          </p:nvPr>
        </p:nvSpPr>
        <p:spPr/>
        <p:txBody>
          <a:bodyPr>
            <a:normAutofit fontScale="90000"/>
          </a:bodyPr>
          <a:lstStyle/>
          <a:p>
            <a:r>
              <a:rPr lang="en-US" sz="4000" dirty="0"/>
              <a:t>Excerpt of Testimonial of </a:t>
            </a:r>
            <a:br>
              <a:rPr lang="en-US" sz="4000" dirty="0"/>
            </a:br>
            <a:r>
              <a:rPr lang="en-US" sz="4000" dirty="0"/>
              <a:t>Vivian Shreve, CCLS</a:t>
            </a:r>
            <a:br>
              <a:rPr lang="en-US" dirty="0"/>
            </a:br>
            <a:r>
              <a:rPr lang="en-US" sz="2200" dirty="0"/>
              <a:t>Santa Clara County LPA</a:t>
            </a:r>
            <a:br>
              <a:rPr lang="en-US" dirty="0"/>
            </a:br>
            <a:endParaRPr lang="en-US" dirty="0"/>
          </a:p>
        </p:txBody>
      </p:sp>
      <p:sp>
        <p:nvSpPr>
          <p:cNvPr id="3" name="Content Placeholder 2">
            <a:extLst>
              <a:ext uri="{FF2B5EF4-FFF2-40B4-BE49-F238E27FC236}">
                <a16:creationId xmlns:a16="http://schemas.microsoft.com/office/drawing/2014/main" id="{27F5B6C2-3699-460D-902D-F3AE90A57944}"/>
              </a:ext>
            </a:extLst>
          </p:cNvPr>
          <p:cNvSpPr>
            <a:spLocks noGrp="1"/>
          </p:cNvSpPr>
          <p:nvPr>
            <p:ph idx="1"/>
          </p:nvPr>
        </p:nvSpPr>
        <p:spPr>
          <a:xfrm>
            <a:off x="677334" y="2528889"/>
            <a:ext cx="8596668" cy="3880773"/>
          </a:xfrm>
        </p:spPr>
        <p:txBody>
          <a:bodyPr>
            <a:normAutofit lnSpcReduction="10000"/>
          </a:bodyPr>
          <a:lstStyle/>
          <a:p>
            <a:pPr marL="0" indent="0">
              <a:buNone/>
            </a:pPr>
            <a:r>
              <a:rPr lang="en-US" dirty="0"/>
              <a:t>“. . .To sum it all up, the CCLS exam was by far the hardest thing I’ve ever had to study for.  I often tell people it is the hardest exam a non-attorney professional will ever have to take.  It is like studying for the LSATs or the Bar exam.  But passing it has made it all worth it.  My confidence level has skyrocketed.  The respect that I get from my employer and co-workers has been amazing.  And the opportunities that it has opened up for me have been incredible.  And I’ve gotten more job offers than I can count.  In this day and age, knowing that you are a little more marketable goes a long way.  I’m not worried about my job here right now, but I’ve survived several rounds of layoffs.  Having the CCLS helps me to know that if something should happen and I lose my job here, I know that I can go elsewhere and have no problem finding another job.  CCLS looks great on your résumé.”</a:t>
            </a:r>
          </a:p>
          <a:p>
            <a:pPr marL="0" indent="0">
              <a:buNone/>
            </a:pPr>
            <a:r>
              <a:rPr lang="en-US" u="sng" dirty="0">
                <a:hlinkClick r:id="rId2"/>
              </a:rPr>
              <a:t>Apply today!</a:t>
            </a:r>
            <a:br>
              <a:rPr lang="en-US" dirty="0"/>
            </a:br>
            <a:endParaRPr lang="en-US" dirty="0"/>
          </a:p>
        </p:txBody>
      </p:sp>
    </p:spTree>
    <p:extLst>
      <p:ext uri="{BB962C8B-B14F-4D97-AF65-F5344CB8AC3E}">
        <p14:creationId xmlns:p14="http://schemas.microsoft.com/office/powerpoint/2010/main" val="74285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8D0EB5-7670-4A0E-91FB-1572AF8441E9}"/>
              </a:ext>
            </a:extLst>
          </p:cNvPr>
          <p:cNvSpPr txBox="1"/>
          <p:nvPr/>
        </p:nvSpPr>
        <p:spPr>
          <a:xfrm>
            <a:off x="393700" y="394692"/>
            <a:ext cx="8521700" cy="6463308"/>
          </a:xfrm>
          <a:prstGeom prst="rect">
            <a:avLst/>
          </a:prstGeom>
          <a:noFill/>
        </p:spPr>
        <p:txBody>
          <a:bodyPr wrap="square" rtlCol="0">
            <a:spAutoFit/>
          </a:bodyPr>
          <a:lstStyle/>
          <a:p>
            <a:r>
              <a:rPr lang="en-US" b="1" dirty="0"/>
              <a:t>CCLS Certification: An Attorney’s Perspective</a:t>
            </a:r>
            <a:endParaRPr lang="en-US" dirty="0"/>
          </a:p>
          <a:p>
            <a:endParaRPr lang="en-US" dirty="0"/>
          </a:p>
          <a:p>
            <a:r>
              <a:rPr lang="en-US" dirty="0"/>
              <a:t>When I got my first job with a law firm, even before I passed the Bar Exam, I was repeatedly told to listen to and learn from my legal secretary because they knew more about the practice of law than I did.  Having had the added benefit of being married to a legal secretary at the time (who worked at the same firm), I knew it was true.  And if I ever forgot, my wife would remind me.  However, I also pretty quickly discovered that the skills, quality, training and experience of the various legal secretaries that I would come to work with in my career varied dramatically.  I worked with a number of secretaries who had been in the profession for many years, but who lacked the confidence, skills, knowledge and resources to be effective team members – in many ways making my job harder rather than easier.  </a:t>
            </a:r>
          </a:p>
          <a:p>
            <a:r>
              <a:rPr lang="en-US" dirty="0"/>
              <a:t> </a:t>
            </a:r>
          </a:p>
          <a:p>
            <a:r>
              <a:rPr lang="en-US" dirty="0"/>
              <a:t>When we formed Messing Adam &amp; Jasmine several years ago, we brought with us from our previous firm three secretaries for our Sacramento office (Lynne Prescott, Heather Rodriguez, and Lacy Monserrat), two of whom had already achieved the CCLS designation, and one who had been working toward it and achieved the designation shortly after we formed the firm.  Now closing in on my 20th year of practice, I can comfortably say that our CCLS-certified staff is the best team of legal secretaries I have ever worked with, and there are several things that reflect this:  </a:t>
            </a:r>
          </a:p>
          <a:p>
            <a:r>
              <a:rPr lang="en-US" dirty="0"/>
              <a:t> </a:t>
            </a:r>
          </a:p>
        </p:txBody>
      </p:sp>
    </p:spTree>
    <p:extLst>
      <p:ext uri="{BB962C8B-B14F-4D97-AF65-F5344CB8AC3E}">
        <p14:creationId xmlns:p14="http://schemas.microsoft.com/office/powerpoint/2010/main" val="411763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7E94D-40A5-4719-B6B3-FADB85675D50}"/>
              </a:ext>
            </a:extLst>
          </p:cNvPr>
          <p:cNvSpPr txBox="1"/>
          <p:nvPr/>
        </p:nvSpPr>
        <p:spPr>
          <a:xfrm>
            <a:off x="482600" y="584200"/>
            <a:ext cx="8521700" cy="5909310"/>
          </a:xfrm>
          <a:prstGeom prst="rect">
            <a:avLst/>
          </a:prstGeom>
          <a:noFill/>
        </p:spPr>
        <p:txBody>
          <a:bodyPr wrap="square" rtlCol="0">
            <a:spAutoFit/>
          </a:bodyPr>
          <a:lstStyle/>
          <a:p>
            <a:r>
              <a:rPr lang="en-US" dirty="0"/>
              <a:t>(Cont’d)</a:t>
            </a:r>
          </a:p>
          <a:p>
            <a:endParaRPr lang="en-US" dirty="0"/>
          </a:p>
          <a:p>
            <a:pPr marL="285750" indent="-285750">
              <a:buFont typeface="Wingdings" panose="05000000000000000000" pitchFamily="2" charset="2"/>
              <a:buChar char="v"/>
            </a:pPr>
            <a:r>
              <a:rPr lang="en-US" dirty="0"/>
              <a:t>The overall quality of their work is higher.</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They have a level of confidence and willingness to question (appropriately) attorneys they are working with in order to make sure everything is being done correctly. </a:t>
            </a:r>
          </a:p>
          <a:p>
            <a:endParaRPr lang="en-US" dirty="0"/>
          </a:p>
          <a:p>
            <a:pPr marL="285750" indent="-285750">
              <a:buFont typeface="Wingdings" panose="05000000000000000000" pitchFamily="2" charset="2"/>
              <a:buChar char="v"/>
            </a:pPr>
            <a:r>
              <a:rPr lang="en-US" dirty="0"/>
              <a:t>I rarely have to deal with significant mistakes, and when the inevitable mistake does happen, I’m presented with solutions and fixes.  </a:t>
            </a:r>
          </a:p>
          <a:p>
            <a:endParaRPr lang="en-US" dirty="0"/>
          </a:p>
          <a:p>
            <a:pPr marL="285750" indent="-285750">
              <a:buFont typeface="Wingdings" panose="05000000000000000000" pitchFamily="2" charset="2"/>
              <a:buChar char="v"/>
            </a:pPr>
            <a:r>
              <a:rPr lang="en-US" dirty="0"/>
              <a:t>The CCLS network is also a great resource that our legal secretaries can draw from when a particularly complicated issue arises.   </a:t>
            </a:r>
          </a:p>
          <a:p>
            <a:endParaRPr lang="en-US" dirty="0"/>
          </a:p>
          <a:p>
            <a:pPr marL="285750" indent="-285750">
              <a:buFont typeface="Wingdings" panose="05000000000000000000" pitchFamily="2" charset="2"/>
              <a:buChar char="v"/>
            </a:pPr>
            <a:r>
              <a:rPr lang="en-US" dirty="0"/>
              <a:t>Of course people work for a paycheck.  But for many people, it seems like they couldn’t care less what they were doing to earn that paycheck.  The CCLS-certified secretaries I have the pleasure of working with on a daily basis are truly part of the team, are professional, responsible, and truly care about the work they are doing.</a:t>
            </a:r>
          </a:p>
          <a:p>
            <a:endParaRPr lang="en-US" dirty="0"/>
          </a:p>
          <a:p>
            <a:r>
              <a:rPr lang="en-US" dirty="0"/>
              <a:t>By Jason Jasmine, Esq. </a:t>
            </a:r>
          </a:p>
        </p:txBody>
      </p:sp>
    </p:spTree>
    <p:extLst>
      <p:ext uri="{BB962C8B-B14F-4D97-AF65-F5344CB8AC3E}">
        <p14:creationId xmlns:p14="http://schemas.microsoft.com/office/powerpoint/2010/main" val="19566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A6C9-B186-4500-86C2-37458BA17C08}"/>
              </a:ext>
            </a:extLst>
          </p:cNvPr>
          <p:cNvSpPr>
            <a:spLocks noGrp="1"/>
          </p:cNvSpPr>
          <p:nvPr>
            <p:ph type="title"/>
          </p:nvPr>
        </p:nvSpPr>
        <p:spPr/>
        <p:txBody>
          <a:bodyPr>
            <a:normAutofit/>
          </a:bodyPr>
          <a:lstStyle/>
          <a:p>
            <a:r>
              <a:rPr lang="en-US" dirty="0"/>
              <a:t>For additional information:</a:t>
            </a:r>
          </a:p>
        </p:txBody>
      </p:sp>
      <p:sp>
        <p:nvSpPr>
          <p:cNvPr id="3" name="Content Placeholder 2">
            <a:extLst>
              <a:ext uri="{FF2B5EF4-FFF2-40B4-BE49-F238E27FC236}">
                <a16:creationId xmlns:a16="http://schemas.microsoft.com/office/drawing/2014/main" id="{126AD2CB-EB03-40A6-BB3E-4848E935A1D4}"/>
              </a:ext>
            </a:extLst>
          </p:cNvPr>
          <p:cNvSpPr>
            <a:spLocks noGrp="1"/>
          </p:cNvSpPr>
          <p:nvPr>
            <p:ph idx="1"/>
          </p:nvPr>
        </p:nvSpPr>
        <p:spPr/>
        <p:txBody>
          <a:bodyPr/>
          <a:lstStyle/>
          <a:p>
            <a:pPr>
              <a:spcAft>
                <a:spcPts val="600"/>
              </a:spcAft>
              <a:buFont typeface="Wingdings" panose="05000000000000000000" pitchFamily="2" charset="2"/>
              <a:buChar char="v"/>
            </a:pPr>
            <a:r>
              <a:rPr lang="en-US" sz="2000" dirty="0">
                <a:latin typeface="Trebuchet MS" panose="020B0603020202020204" pitchFamily="34" charset="0"/>
              </a:rPr>
              <a:t>Legal Professionals Incorporated website – </a:t>
            </a:r>
            <a:r>
              <a:rPr lang="en-US" sz="2000" dirty="0">
                <a:latin typeface="Trebuchet MS" panose="020B0603020202020204" pitchFamily="34" charset="0"/>
                <a:hlinkClick r:id="rId2"/>
              </a:rPr>
              <a:t>www.legalprofessionalsinc.org</a:t>
            </a:r>
            <a:endParaRPr lang="en-US" sz="2000" dirty="0">
              <a:latin typeface="Trebuchet MS" panose="020B0603020202020204" pitchFamily="34" charset="0"/>
            </a:endParaRPr>
          </a:p>
          <a:p>
            <a:pPr>
              <a:spcAft>
                <a:spcPts val="600"/>
              </a:spcAft>
              <a:buFont typeface="Wingdings" panose="05000000000000000000" pitchFamily="2" charset="2"/>
              <a:buChar char="v"/>
            </a:pPr>
            <a:r>
              <a:rPr lang="en-US" sz="2000" dirty="0">
                <a:latin typeface="Trebuchet MS" panose="020B0603020202020204" pitchFamily="34" charset="0"/>
              </a:rPr>
              <a:t>LPI California Certified Legal Secretary chair – </a:t>
            </a:r>
            <a:r>
              <a:rPr lang="en-US" sz="2000" dirty="0">
                <a:latin typeface="Trebuchet MS" panose="020B0603020202020204" pitchFamily="34" charset="0"/>
                <a:hlinkClick r:id="rId3"/>
              </a:rPr>
              <a:t>cclschair@legalprofessionalsinc.org</a:t>
            </a:r>
            <a:endParaRPr lang="en-US" sz="2000" dirty="0">
              <a:latin typeface="Trebuchet MS" panose="020B0603020202020204" pitchFamily="34" charset="0"/>
            </a:endParaRPr>
          </a:p>
          <a:p>
            <a:pPr>
              <a:spcAft>
                <a:spcPts val="600"/>
              </a:spcAft>
              <a:buFont typeface="Wingdings" panose="05000000000000000000" pitchFamily="2" charset="2"/>
              <a:buChar char="v"/>
            </a:pPr>
            <a:r>
              <a:rPr lang="en-US" sz="2000" dirty="0">
                <a:latin typeface="Trebuchet MS" panose="020B0603020202020204" pitchFamily="34" charset="0"/>
              </a:rPr>
              <a:t>California Certified Legal Secretary Certifying Board – </a:t>
            </a:r>
            <a:r>
              <a:rPr lang="en-US" sz="2000" dirty="0">
                <a:latin typeface="Trebuchet MS" panose="020B0603020202020204" pitchFamily="34" charset="0"/>
                <a:hlinkClick r:id="rId4"/>
              </a:rPr>
              <a:t>certifyingboard@legalprofessionalsinc.org</a:t>
            </a:r>
            <a:r>
              <a:rPr lang="en-US" sz="2000" dirty="0">
                <a:latin typeface="Trebuchet MS" panose="020B0603020202020204" pitchFamily="34" charset="0"/>
              </a:rPr>
              <a:t> or send inquiry through LPI’s website</a:t>
            </a:r>
          </a:p>
          <a:p>
            <a:pPr>
              <a:spcAft>
                <a:spcPts val="600"/>
              </a:spcAft>
              <a:buFont typeface="Wingdings" panose="05000000000000000000" pitchFamily="2" charset="2"/>
              <a:buChar char="v"/>
            </a:pPr>
            <a:r>
              <a:rPr lang="en-US" sz="2000" dirty="0">
                <a:latin typeface="Trebuchet MS" panose="020B0603020202020204" pitchFamily="34" charset="0"/>
              </a:rPr>
              <a:t>Local associations – see list located on LPI’s website</a:t>
            </a:r>
          </a:p>
          <a:p>
            <a:endParaRPr lang="en-US" dirty="0"/>
          </a:p>
        </p:txBody>
      </p:sp>
    </p:spTree>
    <p:extLst>
      <p:ext uri="{BB962C8B-B14F-4D97-AF65-F5344CB8AC3E}">
        <p14:creationId xmlns:p14="http://schemas.microsoft.com/office/powerpoint/2010/main" val="241820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6168169-538A-4234-9247-BC2FAEFEB908}"/>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Who Is Eligible to Take the </a:t>
            </a:r>
            <a:br>
              <a:rPr lang="en-US" dirty="0">
                <a:solidFill>
                  <a:srgbClr val="FFFFFF"/>
                </a:solidFill>
              </a:rPr>
            </a:br>
            <a:r>
              <a:rPr lang="en-US" dirty="0">
                <a:solidFill>
                  <a:srgbClr val="FFFFFF"/>
                </a:solidFill>
              </a:rPr>
              <a:t>CCLS Exam?</a:t>
            </a:r>
          </a:p>
        </p:txBody>
      </p:sp>
      <p:pic>
        <p:nvPicPr>
          <p:cNvPr id="5" name="Picture 4">
            <a:extLst>
              <a:ext uri="{FF2B5EF4-FFF2-40B4-BE49-F238E27FC236}">
                <a16:creationId xmlns:a16="http://schemas.microsoft.com/office/drawing/2014/main" id="{1EEF83A2-1333-4D68-BF1C-A816DCAD9B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251" y="2187858"/>
            <a:ext cx="3856774" cy="2571182"/>
          </a:xfrm>
          <a:prstGeom prst="rect">
            <a:avLst/>
          </a:prstGeom>
        </p:spPr>
      </p:pic>
      <p:sp>
        <p:nvSpPr>
          <p:cNvPr id="3" name="Content Placeholder 2">
            <a:extLst>
              <a:ext uri="{FF2B5EF4-FFF2-40B4-BE49-F238E27FC236}">
                <a16:creationId xmlns:a16="http://schemas.microsoft.com/office/drawing/2014/main" id="{8A31D67E-E4F6-4B89-BC0D-EFC83DE3CAEE}"/>
              </a:ext>
            </a:extLst>
          </p:cNvPr>
          <p:cNvSpPr>
            <a:spLocks noGrp="1"/>
          </p:cNvSpPr>
          <p:nvPr>
            <p:ph idx="1"/>
          </p:nvPr>
        </p:nvSpPr>
        <p:spPr>
          <a:xfrm>
            <a:off x="7181724" y="2961092"/>
            <a:ext cx="4512988" cy="3317938"/>
          </a:xfrm>
        </p:spPr>
        <p:txBody>
          <a:bodyPr anchor="t">
            <a:normAutofit/>
          </a:bodyPr>
          <a:lstStyle/>
          <a:p>
            <a:pPr marL="0" indent="0">
              <a:buNone/>
            </a:pPr>
            <a:r>
              <a:rPr lang="en-US" dirty="0">
                <a:solidFill>
                  <a:srgbClr val="FFFFFF"/>
                </a:solidFill>
                <a:latin typeface="Trebuchet MS" panose="020B0603020202020204" pitchFamily="34" charset="0"/>
                <a:cs typeface="Times New Roman" pitchFamily="18" charset="0"/>
              </a:rPr>
              <a:t>Any person who has a minimum of 2 years’ full-time experience as a legal secretary, or equivalent as approved by the Certifying Board, may apply to take the exam.  Membership in Legal Professionals, Incorporated is not a requirement to take the exam.</a:t>
            </a:r>
          </a:p>
          <a:p>
            <a:endParaRPr lang="en-US" dirty="0">
              <a:solidFill>
                <a:srgbClr val="FFFFFF"/>
              </a:solidFill>
            </a:endParaRPr>
          </a:p>
        </p:txBody>
      </p:sp>
    </p:spTree>
    <p:extLst>
      <p:ext uri="{BB962C8B-B14F-4D97-AF65-F5344CB8AC3E}">
        <p14:creationId xmlns:p14="http://schemas.microsoft.com/office/powerpoint/2010/main" val="359182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9FE2-4433-446F-9389-38BFD8AE3EF5}"/>
              </a:ext>
            </a:extLst>
          </p:cNvPr>
          <p:cNvSpPr>
            <a:spLocks noGrp="1"/>
          </p:cNvSpPr>
          <p:nvPr>
            <p:ph type="title"/>
          </p:nvPr>
        </p:nvSpPr>
        <p:spPr>
          <a:xfrm>
            <a:off x="4349123" y="609600"/>
            <a:ext cx="4924878" cy="1320800"/>
          </a:xfrm>
        </p:spPr>
        <p:txBody>
          <a:bodyPr anchor="ctr">
            <a:normAutofit/>
          </a:bodyPr>
          <a:lstStyle/>
          <a:p>
            <a:r>
              <a:rPr lang="en-US" dirty="0"/>
              <a:t>What is covered in the </a:t>
            </a:r>
            <a:br>
              <a:rPr lang="en-US" dirty="0"/>
            </a:br>
            <a:r>
              <a:rPr lang="en-US" dirty="0"/>
              <a:t>CCLS Exam?</a:t>
            </a:r>
          </a:p>
        </p:txBody>
      </p:sp>
      <p:pic>
        <p:nvPicPr>
          <p:cNvPr id="11" name="Picture 10">
            <a:extLst>
              <a:ext uri="{FF2B5EF4-FFF2-40B4-BE49-F238E27FC236}">
                <a16:creationId xmlns:a16="http://schemas.microsoft.com/office/drawing/2014/main" id="{C7845A8D-E2E4-4C68-B38B-E99562C3E6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814" y="1641056"/>
            <a:ext cx="3251701" cy="3422843"/>
          </a:xfrm>
          <a:prstGeom prst="rect">
            <a:avLst/>
          </a:prstGeom>
        </p:spPr>
      </p:pic>
      <p:sp>
        <p:nvSpPr>
          <p:cNvPr id="3" name="Content Placeholder 2">
            <a:extLst>
              <a:ext uri="{FF2B5EF4-FFF2-40B4-BE49-F238E27FC236}">
                <a16:creationId xmlns:a16="http://schemas.microsoft.com/office/drawing/2014/main" id="{4DBB41AC-5459-45E5-9C4A-1623E0AC757B}"/>
              </a:ext>
            </a:extLst>
          </p:cNvPr>
          <p:cNvSpPr>
            <a:spLocks noGrp="1"/>
          </p:cNvSpPr>
          <p:nvPr>
            <p:ph idx="1"/>
          </p:nvPr>
        </p:nvSpPr>
        <p:spPr>
          <a:xfrm>
            <a:off x="4349123" y="2160590"/>
            <a:ext cx="4921876" cy="3739698"/>
          </a:xfrm>
        </p:spPr>
        <p:txBody>
          <a:bodyPr>
            <a:normAutofit/>
          </a:bodyPr>
          <a:lstStyle/>
          <a:p>
            <a:pPr>
              <a:buFont typeface="Wingdings" panose="05000000000000000000" pitchFamily="2" charset="2"/>
              <a:buChar char="v"/>
            </a:pPr>
            <a:r>
              <a:rPr lang="en-US" dirty="0">
                <a:latin typeface="Trebuchet MS" panose="020B0603020202020204" pitchFamily="34" charset="0"/>
              </a:rPr>
              <a:t>California Legal Procedure</a:t>
            </a:r>
          </a:p>
          <a:p>
            <a:pPr>
              <a:buFont typeface="Wingdings" panose="05000000000000000000" pitchFamily="2" charset="2"/>
              <a:buChar char="v"/>
            </a:pPr>
            <a:r>
              <a:rPr lang="en-US" dirty="0">
                <a:latin typeface="Trebuchet MS" panose="020B0603020202020204" pitchFamily="34" charset="0"/>
              </a:rPr>
              <a:t>Legal Terminology</a:t>
            </a:r>
          </a:p>
          <a:p>
            <a:pPr>
              <a:buFont typeface="Wingdings" panose="05000000000000000000" pitchFamily="2" charset="2"/>
              <a:buChar char="v"/>
            </a:pPr>
            <a:r>
              <a:rPr lang="en-US" dirty="0">
                <a:latin typeface="Trebuchet MS" panose="020B0603020202020204" pitchFamily="34" charset="0"/>
              </a:rPr>
              <a:t>Legal Computations</a:t>
            </a:r>
          </a:p>
          <a:p>
            <a:pPr>
              <a:buFont typeface="Wingdings" panose="05000000000000000000" pitchFamily="2" charset="2"/>
              <a:buChar char="v"/>
            </a:pPr>
            <a:r>
              <a:rPr lang="en-US" dirty="0">
                <a:latin typeface="Trebuchet MS" panose="020B0603020202020204" pitchFamily="34" charset="0"/>
              </a:rPr>
              <a:t>Skills</a:t>
            </a:r>
          </a:p>
          <a:p>
            <a:pPr>
              <a:buFont typeface="Wingdings" panose="05000000000000000000" pitchFamily="2" charset="2"/>
              <a:buChar char="v"/>
            </a:pPr>
            <a:r>
              <a:rPr lang="en-US" dirty="0">
                <a:latin typeface="Trebuchet MS" panose="020B0603020202020204" pitchFamily="34" charset="0"/>
              </a:rPr>
              <a:t>Ability to Communicate Effectively</a:t>
            </a:r>
          </a:p>
          <a:p>
            <a:pPr>
              <a:buFont typeface="Wingdings" panose="05000000000000000000" pitchFamily="2" charset="2"/>
              <a:buChar char="v"/>
            </a:pPr>
            <a:r>
              <a:rPr lang="en-US" dirty="0">
                <a:latin typeface="Trebuchet MS" panose="020B0603020202020204" pitchFamily="34" charset="0"/>
              </a:rPr>
              <a:t>Reasoning and Ethics</a:t>
            </a:r>
          </a:p>
          <a:p>
            <a:pPr>
              <a:buFont typeface="Wingdings" panose="05000000000000000000" pitchFamily="2" charset="2"/>
              <a:buChar char="v"/>
            </a:pPr>
            <a:r>
              <a:rPr lang="en-US" dirty="0">
                <a:latin typeface="Trebuchet MS" panose="020B0603020202020204" pitchFamily="34" charset="0"/>
              </a:rPr>
              <a:t>Law Office Administration</a:t>
            </a:r>
          </a:p>
          <a:p>
            <a:endParaRPr lang="en-US" dirty="0"/>
          </a:p>
        </p:txBody>
      </p:sp>
      <p:sp>
        <p:nvSpPr>
          <p:cNvPr id="4" name="Rectangle 3"/>
          <p:cNvSpPr/>
          <p:nvPr/>
        </p:nvSpPr>
        <p:spPr>
          <a:xfrm>
            <a:off x="2660073" y="4520045"/>
            <a:ext cx="146511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73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6A7F61-8288-490C-AD01-12C4B619E6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36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6DA24A8-CB05-44E8-AAC6-D9AD82A483B5}"/>
              </a:ext>
            </a:extLst>
          </p:cNvPr>
          <p:cNvSpPr>
            <a:spLocks noGrp="1"/>
          </p:cNvSpPr>
          <p:nvPr>
            <p:ph type="title"/>
          </p:nvPr>
        </p:nvSpPr>
        <p:spPr>
          <a:xfrm>
            <a:off x="677333" y="609600"/>
            <a:ext cx="3851123" cy="1320800"/>
          </a:xfrm>
        </p:spPr>
        <p:txBody>
          <a:bodyPr>
            <a:normAutofit/>
          </a:bodyPr>
          <a:lstStyle/>
          <a:p>
            <a:r>
              <a:rPr lang="en-US" dirty="0"/>
              <a:t>California Legal Procedure</a:t>
            </a:r>
          </a:p>
        </p:txBody>
      </p:sp>
      <p:sp>
        <p:nvSpPr>
          <p:cNvPr id="3" name="Content Placeholder 2">
            <a:extLst>
              <a:ext uri="{FF2B5EF4-FFF2-40B4-BE49-F238E27FC236}">
                <a16:creationId xmlns:a16="http://schemas.microsoft.com/office/drawing/2014/main" id="{79926FC2-06F9-4909-A297-33070286B2C7}"/>
              </a:ext>
            </a:extLst>
          </p:cNvPr>
          <p:cNvSpPr>
            <a:spLocks noGrp="1"/>
          </p:cNvSpPr>
          <p:nvPr>
            <p:ph idx="1"/>
          </p:nvPr>
        </p:nvSpPr>
        <p:spPr>
          <a:xfrm>
            <a:off x="677334" y="2160589"/>
            <a:ext cx="3851122" cy="3880773"/>
          </a:xfrm>
        </p:spPr>
        <p:txBody>
          <a:bodyPr>
            <a:normAutofit lnSpcReduction="10000"/>
          </a:bodyPr>
          <a:lstStyle/>
          <a:p>
            <a:pPr marL="109728" indent="0">
              <a:lnSpc>
                <a:spcPct val="90000"/>
              </a:lnSpc>
              <a:spcAft>
                <a:spcPts val="600"/>
              </a:spcAft>
              <a:buNone/>
            </a:pPr>
            <a:r>
              <a:rPr lang="en-US" dirty="0">
                <a:latin typeface="Trebuchet MS" panose="020B0603020202020204" pitchFamily="34" charset="0"/>
                <a:cs typeface="Times New Roman" pitchFamily="18" charset="0"/>
              </a:rPr>
              <a:t>California Legal Procedure covers five areas of law:</a:t>
            </a:r>
          </a:p>
          <a:p>
            <a:pPr>
              <a:lnSpc>
                <a:spcPct val="90000"/>
              </a:lnSpc>
              <a:buFont typeface="Wingdings" panose="05000000000000000000" pitchFamily="2" charset="2"/>
              <a:buChar char="v"/>
            </a:pPr>
            <a:r>
              <a:rPr lang="en-US" dirty="0">
                <a:latin typeface="Trebuchet MS" panose="020B0603020202020204" pitchFamily="34" charset="0"/>
                <a:cs typeface="Times New Roman" pitchFamily="18" charset="0"/>
              </a:rPr>
              <a:t>Civil Litigation</a:t>
            </a:r>
          </a:p>
          <a:p>
            <a:pPr>
              <a:lnSpc>
                <a:spcPct val="90000"/>
              </a:lnSpc>
              <a:buFont typeface="Wingdings" panose="05000000000000000000" pitchFamily="2" charset="2"/>
              <a:buChar char="v"/>
            </a:pPr>
            <a:r>
              <a:rPr lang="en-US" dirty="0">
                <a:latin typeface="Trebuchet MS" panose="020B0603020202020204" pitchFamily="34" charset="0"/>
                <a:cs typeface="Times New Roman" pitchFamily="18" charset="0"/>
              </a:rPr>
              <a:t>Probate/Estate Planning</a:t>
            </a:r>
          </a:p>
          <a:p>
            <a:pPr>
              <a:lnSpc>
                <a:spcPct val="90000"/>
              </a:lnSpc>
              <a:buFont typeface="Wingdings" panose="05000000000000000000" pitchFamily="2" charset="2"/>
              <a:buChar char="v"/>
            </a:pPr>
            <a:r>
              <a:rPr lang="en-US" dirty="0">
                <a:latin typeface="Trebuchet MS" panose="020B0603020202020204" pitchFamily="34" charset="0"/>
                <a:cs typeface="Times New Roman" pitchFamily="18" charset="0"/>
              </a:rPr>
              <a:t>Family Law</a:t>
            </a:r>
          </a:p>
          <a:p>
            <a:pPr>
              <a:lnSpc>
                <a:spcPct val="90000"/>
              </a:lnSpc>
              <a:buFont typeface="Wingdings" panose="05000000000000000000" pitchFamily="2" charset="2"/>
              <a:buChar char="v"/>
            </a:pPr>
            <a:r>
              <a:rPr lang="en-US" dirty="0">
                <a:latin typeface="Trebuchet MS" panose="020B0603020202020204" pitchFamily="34" charset="0"/>
                <a:cs typeface="Times New Roman" pitchFamily="18" charset="0"/>
              </a:rPr>
              <a:t>Corporations</a:t>
            </a:r>
          </a:p>
          <a:p>
            <a:pPr>
              <a:lnSpc>
                <a:spcPct val="90000"/>
              </a:lnSpc>
              <a:buFont typeface="Wingdings" panose="05000000000000000000" pitchFamily="2" charset="2"/>
              <a:buChar char="v"/>
            </a:pPr>
            <a:r>
              <a:rPr lang="en-US" dirty="0">
                <a:latin typeface="Trebuchet MS" panose="020B0603020202020204" pitchFamily="34" charset="0"/>
                <a:cs typeface="Times New Roman" pitchFamily="18" charset="0"/>
              </a:rPr>
              <a:t>Real Estate</a:t>
            </a:r>
          </a:p>
          <a:p>
            <a:pPr marL="109728" indent="0">
              <a:lnSpc>
                <a:spcPct val="90000"/>
              </a:lnSpc>
              <a:spcBef>
                <a:spcPts val="0"/>
              </a:spcBef>
              <a:buNone/>
            </a:pPr>
            <a:endParaRPr lang="en-US" dirty="0">
              <a:latin typeface="Trebuchet MS" panose="020B0603020202020204" pitchFamily="34" charset="0"/>
              <a:cs typeface="Times New Roman" pitchFamily="18" charset="0"/>
            </a:endParaRPr>
          </a:p>
          <a:p>
            <a:pPr marL="109728" indent="0">
              <a:lnSpc>
                <a:spcPct val="90000"/>
              </a:lnSpc>
              <a:spcBef>
                <a:spcPts val="0"/>
              </a:spcBef>
              <a:buNone/>
            </a:pPr>
            <a:r>
              <a:rPr lang="en-US" dirty="0">
                <a:latin typeface="Trebuchet MS" panose="020B0603020202020204" pitchFamily="34" charset="0"/>
                <a:cs typeface="Times New Roman" pitchFamily="18" charset="0"/>
              </a:rPr>
              <a:t>For this section, students will need the </a:t>
            </a:r>
            <a:r>
              <a:rPr lang="en-US" i="1" dirty="0">
                <a:latin typeface="Trebuchet MS" panose="020B0603020202020204" pitchFamily="34" charset="0"/>
                <a:cs typeface="Times New Roman" pitchFamily="18" charset="0"/>
              </a:rPr>
              <a:t>Law Office Procedures Manual</a:t>
            </a:r>
            <a:r>
              <a:rPr lang="en-US" dirty="0">
                <a:latin typeface="Trebuchet MS" panose="020B0603020202020204" pitchFamily="34" charset="0"/>
                <a:cs typeface="Times New Roman" pitchFamily="18" charset="0"/>
              </a:rPr>
              <a:t>.  The secondary source of information is the </a:t>
            </a:r>
            <a:r>
              <a:rPr lang="en-US" i="1" dirty="0">
                <a:latin typeface="Trebuchet MS" panose="020B0603020202020204" pitchFamily="34" charset="0"/>
                <a:cs typeface="Times New Roman" pitchFamily="18" charset="0"/>
              </a:rPr>
              <a:t>Legal Professional’s Handbook</a:t>
            </a:r>
            <a:r>
              <a:rPr lang="en-US" dirty="0">
                <a:latin typeface="Trebuchet MS" panose="020B0603020202020204" pitchFamily="34" charset="0"/>
                <a:cs typeface="Times New Roman" pitchFamily="18" charset="0"/>
              </a:rPr>
              <a:t>.</a:t>
            </a:r>
          </a:p>
          <a:p>
            <a:pPr>
              <a:lnSpc>
                <a:spcPct val="90000"/>
              </a:lnSpc>
            </a:pPr>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312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49504-6BB3-4370-919B-0C109027D5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616" r="-2" b="2795"/>
          <a:stretch/>
        </p:blipFill>
        <p:spPr>
          <a:xfrm>
            <a:off x="5766318" y="-1"/>
            <a:ext cx="6425682"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35D45B4-36C2-4C8C-8E86-2C2FA7D5C7D2}"/>
              </a:ext>
            </a:extLst>
          </p:cNvPr>
          <p:cNvSpPr>
            <a:spLocks noGrp="1"/>
          </p:cNvSpPr>
          <p:nvPr>
            <p:ph type="title"/>
          </p:nvPr>
        </p:nvSpPr>
        <p:spPr>
          <a:xfrm>
            <a:off x="677333" y="609600"/>
            <a:ext cx="3851123" cy="1320800"/>
          </a:xfrm>
        </p:spPr>
        <p:txBody>
          <a:bodyPr>
            <a:normAutofit/>
          </a:bodyPr>
          <a:lstStyle/>
          <a:p>
            <a:r>
              <a:rPr lang="en-US" dirty="0"/>
              <a:t>Legal Terminology</a:t>
            </a:r>
          </a:p>
        </p:txBody>
      </p:sp>
      <p:sp>
        <p:nvSpPr>
          <p:cNvPr id="3" name="Content Placeholder 2">
            <a:extLst>
              <a:ext uri="{FF2B5EF4-FFF2-40B4-BE49-F238E27FC236}">
                <a16:creationId xmlns:a16="http://schemas.microsoft.com/office/drawing/2014/main" id="{31CC8F39-A909-4822-9F8C-AA6773D5EAEF}"/>
              </a:ext>
            </a:extLst>
          </p:cNvPr>
          <p:cNvSpPr>
            <a:spLocks noGrp="1"/>
          </p:cNvSpPr>
          <p:nvPr>
            <p:ph idx="1"/>
          </p:nvPr>
        </p:nvSpPr>
        <p:spPr>
          <a:xfrm>
            <a:off x="677333" y="2160589"/>
            <a:ext cx="4911703" cy="3880773"/>
          </a:xfrm>
        </p:spPr>
        <p:txBody>
          <a:bodyPr>
            <a:normAutofit/>
          </a:bodyPr>
          <a:lstStyle/>
          <a:p>
            <a:pPr marL="109728" indent="0">
              <a:spcBef>
                <a:spcPts val="0"/>
              </a:spcBef>
              <a:buNone/>
            </a:pPr>
            <a:r>
              <a:rPr lang="en-US" dirty="0">
                <a:latin typeface="Trebuchet MS" panose="020B0603020202020204" pitchFamily="34" charset="0"/>
                <a:cs typeface="Times New Roman" pitchFamily="18" charset="0"/>
              </a:rPr>
              <a:t>Legal Terminology covers proper format of citations and  abbreviations, as well as terminology from the five areas of law covered in California Legal Procedure.</a:t>
            </a:r>
          </a:p>
          <a:p>
            <a:pPr marL="109728" indent="0">
              <a:spcBef>
                <a:spcPts val="900"/>
              </a:spcBef>
              <a:buNone/>
            </a:pPr>
            <a:endParaRPr lang="en-US" dirty="0">
              <a:latin typeface="Trebuchet MS" panose="020B0603020202020204" pitchFamily="34" charset="0"/>
              <a:cs typeface="Times New Roman" pitchFamily="18" charset="0"/>
            </a:endParaRPr>
          </a:p>
          <a:p>
            <a:pPr marL="109728" indent="0">
              <a:spcBef>
                <a:spcPts val="0"/>
              </a:spcBef>
              <a:buNone/>
            </a:pPr>
            <a:r>
              <a:rPr lang="en-US" dirty="0">
                <a:latin typeface="Trebuchet MS" panose="020B0603020202020204" pitchFamily="34" charset="0"/>
                <a:cs typeface="Times New Roman" pitchFamily="18" charset="0"/>
              </a:rPr>
              <a:t>For this section, students will need the </a:t>
            </a:r>
            <a:r>
              <a:rPr lang="en-US" i="1" dirty="0">
                <a:latin typeface="Trebuchet MS" panose="020B0603020202020204" pitchFamily="34" charset="0"/>
                <a:cs typeface="Times New Roman" pitchFamily="18" charset="0"/>
              </a:rPr>
              <a:t>California Style Manual </a:t>
            </a:r>
            <a:r>
              <a:rPr lang="en-US" dirty="0">
                <a:latin typeface="Trebuchet MS" panose="020B0603020202020204" pitchFamily="34" charset="0"/>
                <a:cs typeface="Times New Roman" pitchFamily="18" charset="0"/>
              </a:rPr>
              <a:t>and </a:t>
            </a:r>
            <a:r>
              <a:rPr lang="en-US" i="1" dirty="0">
                <a:latin typeface="Trebuchet MS" panose="020B0603020202020204" pitchFamily="34" charset="0"/>
                <a:cs typeface="Times New Roman" pitchFamily="18" charset="0"/>
              </a:rPr>
              <a:t>Law Office Procedures Manual</a:t>
            </a:r>
            <a:r>
              <a:rPr lang="en-US" dirty="0">
                <a:latin typeface="Trebuchet MS" panose="020B0603020202020204" pitchFamily="34" charset="0"/>
                <a:cs typeface="Times New Roman" pitchFamily="18" charset="0"/>
              </a:rPr>
              <a:t>.</a:t>
            </a:r>
          </a:p>
          <a:p>
            <a:endParaRPr lang="en-US" dirty="0">
              <a:latin typeface="Buenos Aires" panose="00000500000000000000" pitchFamily="2" charset="0"/>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831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190E-943C-4152-B706-F6817597E4A8}"/>
              </a:ext>
            </a:extLst>
          </p:cNvPr>
          <p:cNvSpPr>
            <a:spLocks noGrp="1"/>
          </p:cNvSpPr>
          <p:nvPr>
            <p:ph type="title"/>
          </p:nvPr>
        </p:nvSpPr>
        <p:spPr>
          <a:xfrm>
            <a:off x="677334" y="609600"/>
            <a:ext cx="8596668" cy="1320800"/>
          </a:xfrm>
        </p:spPr>
        <p:txBody>
          <a:bodyPr anchor="t">
            <a:normAutofit/>
          </a:bodyPr>
          <a:lstStyle/>
          <a:p>
            <a:r>
              <a:rPr lang="en-US" dirty="0"/>
              <a:t>Legal Computations</a:t>
            </a:r>
          </a:p>
        </p:txBody>
      </p:sp>
      <p:sp>
        <p:nvSpPr>
          <p:cNvPr id="3" name="Content Placeholder 2">
            <a:extLst>
              <a:ext uri="{FF2B5EF4-FFF2-40B4-BE49-F238E27FC236}">
                <a16:creationId xmlns:a16="http://schemas.microsoft.com/office/drawing/2014/main" id="{3A811ECD-7D3F-41F3-8253-ADEBC5FF877A}"/>
              </a:ext>
            </a:extLst>
          </p:cNvPr>
          <p:cNvSpPr>
            <a:spLocks noGrp="1"/>
          </p:cNvSpPr>
          <p:nvPr>
            <p:ph idx="1"/>
          </p:nvPr>
        </p:nvSpPr>
        <p:spPr>
          <a:xfrm>
            <a:off x="4063160" y="1864256"/>
            <a:ext cx="5207839" cy="3880773"/>
          </a:xfrm>
        </p:spPr>
        <p:txBody>
          <a:bodyPr>
            <a:normAutofit lnSpcReduction="10000"/>
          </a:bodyPr>
          <a:lstStyle/>
          <a:p>
            <a:pPr marL="109728" indent="0">
              <a:spcBef>
                <a:spcPts val="0"/>
              </a:spcBef>
              <a:buNone/>
            </a:pPr>
            <a:r>
              <a:rPr lang="en-US" dirty="0">
                <a:latin typeface="Trebuchet MS" panose="020B0603020202020204" pitchFamily="34" charset="0"/>
                <a:cs typeface="Times New Roman" pitchFamily="18" charset="0"/>
              </a:rPr>
              <a:t>Legal Computations covers several types of computations performed every day by legal support staff:</a:t>
            </a:r>
          </a:p>
          <a:p>
            <a:pPr marL="109728" indent="0">
              <a:spcBef>
                <a:spcPts val="0"/>
              </a:spcBef>
              <a:buNone/>
            </a:pPr>
            <a:endParaRPr lang="en-US" dirty="0">
              <a:latin typeface="Trebuchet MS" panose="020B0603020202020204" pitchFamily="34" charset="0"/>
              <a:cs typeface="Times New Roman" pitchFamily="18" charset="0"/>
            </a:endParaRPr>
          </a:p>
          <a:p>
            <a:pPr>
              <a:spcBef>
                <a:spcPts val="0"/>
              </a:spcBef>
              <a:buFont typeface="Wingdings" panose="05000000000000000000" pitchFamily="2" charset="2"/>
              <a:buChar char="v"/>
            </a:pPr>
            <a:r>
              <a:rPr lang="en-US" dirty="0">
                <a:latin typeface="Trebuchet MS" panose="020B0603020202020204" pitchFamily="34" charset="0"/>
                <a:cs typeface="Times New Roman" pitchFamily="18" charset="0"/>
              </a:rPr>
              <a:t>Practical calendaring of due dates and hearings</a:t>
            </a:r>
          </a:p>
          <a:p>
            <a:pPr>
              <a:spcBef>
                <a:spcPts val="0"/>
              </a:spcBef>
              <a:buFont typeface="Wingdings" panose="05000000000000000000" pitchFamily="2" charset="2"/>
              <a:buChar char="v"/>
            </a:pPr>
            <a:r>
              <a:rPr lang="en-US" dirty="0">
                <a:latin typeface="Trebuchet MS" panose="020B0603020202020204" pitchFamily="34" charset="0"/>
                <a:cs typeface="Times New Roman" pitchFamily="18" charset="0"/>
              </a:rPr>
              <a:t>Ability to determine appropriate filing fees in various areas of law</a:t>
            </a:r>
          </a:p>
          <a:p>
            <a:pPr>
              <a:spcBef>
                <a:spcPts val="0"/>
              </a:spcBef>
              <a:buFont typeface="Wingdings" panose="05000000000000000000" pitchFamily="2" charset="2"/>
              <a:buChar char="v"/>
            </a:pPr>
            <a:r>
              <a:rPr lang="en-US" dirty="0">
                <a:latin typeface="Trebuchet MS" panose="020B0603020202020204" pitchFamily="34" charset="0"/>
                <a:cs typeface="Times New Roman" pitchFamily="18" charset="0"/>
              </a:rPr>
              <a:t>Basic math calculations done in everyday practice</a:t>
            </a:r>
          </a:p>
          <a:p>
            <a:pPr marL="109728" indent="0">
              <a:spcBef>
                <a:spcPts val="0"/>
              </a:spcBef>
              <a:buNone/>
            </a:pPr>
            <a:endParaRPr lang="en-US" dirty="0">
              <a:latin typeface="Trebuchet MS" panose="020B0603020202020204" pitchFamily="34" charset="0"/>
              <a:cs typeface="Times New Roman" pitchFamily="18" charset="0"/>
            </a:endParaRPr>
          </a:p>
          <a:p>
            <a:pPr marL="109728" indent="0">
              <a:spcBef>
                <a:spcPts val="0"/>
              </a:spcBef>
              <a:buNone/>
            </a:pPr>
            <a:r>
              <a:rPr lang="en-US" dirty="0">
                <a:latin typeface="Trebuchet MS" panose="020B0603020202020204" pitchFamily="34" charset="0"/>
                <a:cs typeface="Times New Roman" pitchFamily="18" charset="0"/>
              </a:rPr>
              <a:t>For this section, students will need the </a:t>
            </a:r>
            <a:r>
              <a:rPr lang="en-US" i="1" dirty="0">
                <a:latin typeface="Trebuchet MS" panose="020B0603020202020204" pitchFamily="34" charset="0"/>
                <a:cs typeface="Times New Roman" pitchFamily="18" charset="0"/>
              </a:rPr>
              <a:t>Law Office Procedures Manual</a:t>
            </a:r>
            <a:r>
              <a:rPr lang="en-US" dirty="0">
                <a:latin typeface="Trebuchet MS" panose="020B0603020202020204" pitchFamily="34" charset="0"/>
                <a:cs typeface="Times New Roman" pitchFamily="18" charset="0"/>
              </a:rPr>
              <a:t>.  Examinees may also choose to have a primer on basic math.</a:t>
            </a:r>
          </a:p>
          <a:p>
            <a:endParaRPr lang="en-US" dirty="0"/>
          </a:p>
        </p:txBody>
      </p:sp>
      <p:pic>
        <p:nvPicPr>
          <p:cNvPr id="5" name="Picture 4"/>
          <p:cNvPicPr>
            <a:picLocks noChangeAspect="1"/>
          </p:cNvPicPr>
          <p:nvPr/>
        </p:nvPicPr>
        <p:blipFill>
          <a:blip r:embed="rId2"/>
          <a:stretch>
            <a:fillRect/>
          </a:stretch>
        </p:blipFill>
        <p:spPr>
          <a:xfrm>
            <a:off x="211844" y="2156817"/>
            <a:ext cx="3851316" cy="2838450"/>
          </a:xfrm>
          <a:prstGeom prst="rect">
            <a:avLst/>
          </a:prstGeom>
        </p:spPr>
      </p:pic>
    </p:spTree>
    <p:extLst>
      <p:ext uri="{BB962C8B-B14F-4D97-AF65-F5344CB8AC3E}">
        <p14:creationId xmlns:p14="http://schemas.microsoft.com/office/powerpoint/2010/main" val="194587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6216-3EDD-4239-A499-8E12BFC354E6}"/>
              </a:ext>
            </a:extLst>
          </p:cNvPr>
          <p:cNvSpPr>
            <a:spLocks noGrp="1"/>
          </p:cNvSpPr>
          <p:nvPr>
            <p:ph type="title"/>
          </p:nvPr>
        </p:nvSpPr>
        <p:spPr>
          <a:xfrm>
            <a:off x="677334" y="609600"/>
            <a:ext cx="5222281" cy="1320800"/>
          </a:xfrm>
        </p:spPr>
        <p:txBody>
          <a:bodyPr>
            <a:normAutofit/>
          </a:bodyPr>
          <a:lstStyle/>
          <a:p>
            <a:r>
              <a:rPr lang="en-US" dirty="0"/>
              <a:t>Skills</a:t>
            </a:r>
          </a:p>
        </p:txBody>
      </p:sp>
      <p:sp>
        <p:nvSpPr>
          <p:cNvPr id="17" name="Isosceles Triangle 8">
            <a:extLst>
              <a:ext uri="{FF2B5EF4-FFF2-40B4-BE49-F238E27FC236}">
                <a16:creationId xmlns:a16="http://schemas.microsoft.com/office/drawing/2014/main" id="{E7038D70-4165-4B7C-81B1-689029C47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AD5FC28-D2EF-47F6-8AE9-362FE2B5FE86}"/>
              </a:ext>
            </a:extLst>
          </p:cNvPr>
          <p:cNvSpPr>
            <a:spLocks noGrp="1"/>
          </p:cNvSpPr>
          <p:nvPr>
            <p:ph idx="1"/>
          </p:nvPr>
        </p:nvSpPr>
        <p:spPr>
          <a:xfrm>
            <a:off x="681001" y="2160589"/>
            <a:ext cx="5211607" cy="3880773"/>
          </a:xfrm>
        </p:spPr>
        <p:txBody>
          <a:bodyPr>
            <a:normAutofit/>
          </a:bodyPr>
          <a:lstStyle/>
          <a:p>
            <a:pPr marL="109728" indent="0">
              <a:spcBef>
                <a:spcPts val="0"/>
              </a:spcBef>
              <a:buNone/>
            </a:pPr>
            <a:r>
              <a:rPr lang="en-US" dirty="0">
                <a:latin typeface="Trebuchet MS" panose="020B0603020202020204" pitchFamily="34" charset="0"/>
                <a:cs typeface="Times New Roman" pitchFamily="18" charset="0"/>
              </a:rPr>
              <a:t>Skills is an “in-basket” exercise in which the students are given an instructional memo and multiple versions of forms, with only one correct form.  This section is designed to test an examinee’s ability to follow directions and to proofread.  </a:t>
            </a:r>
          </a:p>
          <a:p>
            <a:pPr marL="109728" indent="0">
              <a:spcBef>
                <a:spcPts val="0"/>
              </a:spcBef>
              <a:buNone/>
            </a:pPr>
            <a:endParaRPr lang="en-US" dirty="0">
              <a:latin typeface="Trebuchet MS" panose="020B0603020202020204" pitchFamily="34" charset="0"/>
              <a:cs typeface="Times New Roman" pitchFamily="18" charset="0"/>
            </a:endParaRPr>
          </a:p>
          <a:p>
            <a:pPr marL="109728" indent="0">
              <a:spcBef>
                <a:spcPts val="0"/>
              </a:spcBef>
              <a:buNone/>
            </a:pPr>
            <a:r>
              <a:rPr lang="en-US" dirty="0">
                <a:latin typeface="Trebuchet MS" panose="020B0603020202020204" pitchFamily="34" charset="0"/>
                <a:cs typeface="Times New Roman" pitchFamily="18" charset="0"/>
              </a:rPr>
              <a:t>For this section, students will need the </a:t>
            </a:r>
            <a:r>
              <a:rPr lang="en-US" i="1" dirty="0">
                <a:latin typeface="Trebuchet MS" panose="020B0603020202020204" pitchFamily="34" charset="0"/>
                <a:cs typeface="Times New Roman" pitchFamily="18" charset="0"/>
              </a:rPr>
              <a:t>Law Office Procedures Manual</a:t>
            </a:r>
            <a:r>
              <a:rPr lang="en-US" dirty="0">
                <a:latin typeface="Trebuchet MS" panose="020B0603020202020204" pitchFamily="34" charset="0"/>
                <a:cs typeface="Times New Roman" pitchFamily="18" charset="0"/>
              </a:rPr>
              <a:t>.</a:t>
            </a:r>
          </a:p>
          <a:p>
            <a:endParaRPr lang="en-US" dirty="0"/>
          </a:p>
        </p:txBody>
      </p:sp>
      <p:pic>
        <p:nvPicPr>
          <p:cNvPr id="8" name="Picture 7">
            <a:extLst>
              <a:ext uri="{FF2B5EF4-FFF2-40B4-BE49-F238E27FC236}">
                <a16:creationId xmlns:a16="http://schemas.microsoft.com/office/drawing/2014/main" id="{66AF3166-3EA7-4CB8-8EFB-E3F7386D03A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210" r="3" b="4055"/>
          <a:stretch/>
        </p:blipFill>
        <p:spPr>
          <a:xfrm>
            <a:off x="6129405" y="609600"/>
            <a:ext cx="3144597" cy="2601747"/>
          </a:xfrm>
          <a:prstGeom prst="rect">
            <a:avLst/>
          </a:prstGeom>
        </p:spPr>
      </p:pic>
      <p:pic>
        <p:nvPicPr>
          <p:cNvPr id="5" name="Picture 4">
            <a:extLst>
              <a:ext uri="{FF2B5EF4-FFF2-40B4-BE49-F238E27FC236}">
                <a16:creationId xmlns:a16="http://schemas.microsoft.com/office/drawing/2014/main" id="{0606026E-7F54-4E02-BC70-6D3A3F9E898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740" r="3" b="5526"/>
          <a:stretch/>
        </p:blipFill>
        <p:spPr>
          <a:xfrm>
            <a:off x="6129405" y="3439947"/>
            <a:ext cx="3144597" cy="2601746"/>
          </a:xfrm>
          <a:prstGeom prst="rect">
            <a:avLst/>
          </a:prstGeom>
        </p:spPr>
      </p:pic>
    </p:spTree>
    <p:extLst>
      <p:ext uri="{BB962C8B-B14F-4D97-AF65-F5344CB8AC3E}">
        <p14:creationId xmlns:p14="http://schemas.microsoft.com/office/powerpoint/2010/main" val="376199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497" y="2313619"/>
            <a:ext cx="5180508" cy="2910314"/>
          </a:xfrm>
          <a:prstGeom prst="rect">
            <a:avLst/>
          </a:prstGeom>
        </p:spPr>
      </p:pic>
      <p:sp>
        <p:nvSpPr>
          <p:cNvPr id="2" name="Title 1">
            <a:extLst>
              <a:ext uri="{FF2B5EF4-FFF2-40B4-BE49-F238E27FC236}">
                <a16:creationId xmlns:a16="http://schemas.microsoft.com/office/drawing/2014/main" id="{8CACBD18-C5D5-4D31-8E08-EE2ACADDA750}"/>
              </a:ext>
            </a:extLst>
          </p:cNvPr>
          <p:cNvSpPr>
            <a:spLocks noGrp="1"/>
          </p:cNvSpPr>
          <p:nvPr>
            <p:ph type="title"/>
          </p:nvPr>
        </p:nvSpPr>
        <p:spPr>
          <a:xfrm>
            <a:off x="677333" y="609600"/>
            <a:ext cx="4301067" cy="1320800"/>
          </a:xfrm>
        </p:spPr>
        <p:txBody>
          <a:bodyPr>
            <a:noAutofit/>
          </a:bodyPr>
          <a:lstStyle/>
          <a:p>
            <a:pPr>
              <a:lnSpc>
                <a:spcPct val="90000"/>
              </a:lnSpc>
            </a:pPr>
            <a:r>
              <a:rPr lang="en-US" dirty="0"/>
              <a:t>Ability to Communicate Effectively</a:t>
            </a:r>
          </a:p>
        </p:txBody>
      </p:sp>
      <p:sp>
        <p:nvSpPr>
          <p:cNvPr id="3" name="Content Placeholder 2">
            <a:extLst>
              <a:ext uri="{FF2B5EF4-FFF2-40B4-BE49-F238E27FC236}">
                <a16:creationId xmlns:a16="http://schemas.microsoft.com/office/drawing/2014/main" id="{A2F854C4-9BB1-4FBC-BF2E-5919A1B82F8D}"/>
              </a:ext>
            </a:extLst>
          </p:cNvPr>
          <p:cNvSpPr>
            <a:spLocks noGrp="1"/>
          </p:cNvSpPr>
          <p:nvPr>
            <p:ph idx="1"/>
          </p:nvPr>
        </p:nvSpPr>
        <p:spPr>
          <a:xfrm>
            <a:off x="699839" y="2453813"/>
            <a:ext cx="3851122" cy="3880773"/>
          </a:xfrm>
        </p:spPr>
        <p:txBody>
          <a:bodyPr>
            <a:normAutofit lnSpcReduction="10000"/>
          </a:bodyPr>
          <a:lstStyle/>
          <a:p>
            <a:pPr marL="109728" indent="0">
              <a:spcBef>
                <a:spcPts val="0"/>
              </a:spcBef>
              <a:buNone/>
            </a:pPr>
            <a:r>
              <a:rPr lang="en-US" dirty="0">
                <a:latin typeface="Trebuchet MS" panose="020B0603020202020204" pitchFamily="34" charset="0"/>
                <a:cs typeface="Times New Roman" pitchFamily="18" charset="0"/>
              </a:rPr>
              <a:t>The Ability to Communicate Effectively section of the CCLS exam is designed to test an examinee’s ability to use correct punctuation, grammar, spelling, and word usage.</a:t>
            </a:r>
          </a:p>
          <a:p>
            <a:pPr marL="109728" indent="0">
              <a:spcBef>
                <a:spcPts val="0"/>
              </a:spcBef>
              <a:buNone/>
            </a:pPr>
            <a:endParaRPr lang="en-US" dirty="0">
              <a:latin typeface="Trebuchet MS" panose="020B0603020202020204" pitchFamily="34" charset="0"/>
              <a:cs typeface="Times New Roman" pitchFamily="18" charset="0"/>
            </a:endParaRPr>
          </a:p>
          <a:p>
            <a:pPr marL="109728" indent="0">
              <a:spcBef>
                <a:spcPts val="0"/>
              </a:spcBef>
              <a:buNone/>
            </a:pPr>
            <a:r>
              <a:rPr lang="en-US" dirty="0">
                <a:latin typeface="Trebuchet MS" panose="020B0603020202020204" pitchFamily="34" charset="0"/>
                <a:cs typeface="Times New Roman" pitchFamily="18" charset="0"/>
              </a:rPr>
              <a:t>For this section of the exam, students will need </a:t>
            </a:r>
            <a:r>
              <a:rPr lang="en-US" i="1" dirty="0">
                <a:latin typeface="Trebuchet MS" panose="020B0603020202020204" pitchFamily="34" charset="0"/>
                <a:cs typeface="Times New Roman" pitchFamily="18" charset="0"/>
              </a:rPr>
              <a:t>The Gregg Reference Manual</a:t>
            </a:r>
            <a:r>
              <a:rPr lang="en-US" dirty="0">
                <a:latin typeface="Trebuchet MS" panose="020B0603020202020204" pitchFamily="34" charset="0"/>
                <a:cs typeface="Times New Roman" pitchFamily="18" charset="0"/>
              </a:rPr>
              <a:t> (10th ed. or later), along with the basic and comprehensive worksheets that correspond with the book, which are available online.</a:t>
            </a:r>
          </a:p>
          <a:p>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40422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82</TotalTime>
  <Words>2248</Words>
  <Application>Microsoft Office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Buenos Aires</vt:lpstr>
      <vt:lpstr>Courier New</vt:lpstr>
      <vt:lpstr>Times New Roman</vt:lpstr>
      <vt:lpstr>Trebuchet MS</vt:lpstr>
      <vt:lpstr>Wingdings</vt:lpstr>
      <vt:lpstr>Wingdings 3</vt:lpstr>
      <vt:lpstr>Facet</vt:lpstr>
      <vt:lpstr>California Certified Legal Secretary </vt:lpstr>
      <vt:lpstr>What is the California Certified Legal Secretary?</vt:lpstr>
      <vt:lpstr>Who Is Eligible to Take the  CCLS Exam?</vt:lpstr>
      <vt:lpstr>What is covered in the  CCLS Exam?</vt:lpstr>
      <vt:lpstr>California Legal Procedure</vt:lpstr>
      <vt:lpstr>Legal Terminology</vt:lpstr>
      <vt:lpstr>Legal Computations</vt:lpstr>
      <vt:lpstr>Skills</vt:lpstr>
      <vt:lpstr>Ability to Communicate Effectively</vt:lpstr>
      <vt:lpstr>Reasoning and Ethics</vt:lpstr>
      <vt:lpstr>Law Office Administration</vt:lpstr>
      <vt:lpstr>Grading and Passing the Exam</vt:lpstr>
      <vt:lpstr>Partial and Full  Re-Takes</vt:lpstr>
      <vt:lpstr>Exam Review</vt:lpstr>
      <vt:lpstr>After Passing the Exam</vt:lpstr>
      <vt:lpstr>Study Options</vt:lpstr>
      <vt:lpstr>Benefits to the Employer</vt:lpstr>
      <vt:lpstr>Benefits to the Employer (Cont.)</vt:lpstr>
      <vt:lpstr>Benefits to the Employee</vt:lpstr>
      <vt:lpstr>Excerpt of Testimonial of  Vivian Shreve, CCLS Santa Clara County LPA </vt:lpstr>
      <vt:lpstr>PowerPoint Presentation</vt:lpstr>
      <vt:lpstr>PowerPoint Presentation</vt:lpstr>
      <vt:lpstr>For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Certified Legal Secretary</dc:title>
  <dc:creator>linda</dc:creator>
  <cp:lastModifiedBy>Shari Prescott</cp:lastModifiedBy>
  <cp:revision>9</cp:revision>
  <dcterms:modified xsi:type="dcterms:W3CDTF">2020-04-17T19:30:15Z</dcterms:modified>
</cp:coreProperties>
</file>